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omments/comment4.xml" ContentType="application/vnd.openxmlformats-officedocument.presentationml.comment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79"/>
  </p:notesMasterIdLst>
  <p:handoutMasterIdLst>
    <p:handoutMasterId r:id="rId80"/>
  </p:handoutMasterIdLst>
  <p:sldIdLst>
    <p:sldId id="278" r:id="rId5"/>
    <p:sldId id="307" r:id="rId6"/>
    <p:sldId id="291" r:id="rId7"/>
    <p:sldId id="292" r:id="rId8"/>
    <p:sldId id="309" r:id="rId9"/>
    <p:sldId id="310" r:id="rId10"/>
    <p:sldId id="311" r:id="rId11"/>
    <p:sldId id="312" r:id="rId12"/>
    <p:sldId id="313" r:id="rId13"/>
    <p:sldId id="314" r:id="rId14"/>
    <p:sldId id="315" r:id="rId15"/>
    <p:sldId id="316" r:id="rId16"/>
    <p:sldId id="372" r:id="rId17"/>
    <p:sldId id="373" r:id="rId18"/>
    <p:sldId id="374" r:id="rId19"/>
    <p:sldId id="375" r:id="rId20"/>
    <p:sldId id="341" r:id="rId21"/>
    <p:sldId id="381" r:id="rId22"/>
    <p:sldId id="378" r:id="rId23"/>
    <p:sldId id="324" r:id="rId24"/>
    <p:sldId id="326" r:id="rId25"/>
    <p:sldId id="339" r:id="rId26"/>
    <p:sldId id="328" r:id="rId27"/>
    <p:sldId id="329" r:id="rId28"/>
    <p:sldId id="369" r:id="rId29"/>
    <p:sldId id="340" r:id="rId30"/>
    <p:sldId id="368" r:id="rId31"/>
    <p:sldId id="331" r:id="rId32"/>
    <p:sldId id="333" r:id="rId33"/>
    <p:sldId id="335" r:id="rId34"/>
    <p:sldId id="337" r:id="rId35"/>
    <p:sldId id="371"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400" r:id="rId52"/>
    <p:sldId id="401" r:id="rId53"/>
    <p:sldId id="342" r:id="rId54"/>
    <p:sldId id="343" r:id="rId55"/>
    <p:sldId id="344" r:id="rId56"/>
    <p:sldId id="345" r:id="rId57"/>
    <p:sldId id="346" r:id="rId58"/>
    <p:sldId id="376" r:id="rId59"/>
    <p:sldId id="347" r:id="rId60"/>
    <p:sldId id="348" r:id="rId61"/>
    <p:sldId id="377" r:id="rId62"/>
    <p:sldId id="349" r:id="rId63"/>
    <p:sldId id="350" r:id="rId64"/>
    <p:sldId id="380" r:id="rId65"/>
    <p:sldId id="351" r:id="rId66"/>
    <p:sldId id="352" r:id="rId67"/>
    <p:sldId id="356" r:id="rId68"/>
    <p:sldId id="354" r:id="rId69"/>
    <p:sldId id="355" r:id="rId70"/>
    <p:sldId id="357" r:id="rId71"/>
    <p:sldId id="383" r:id="rId72"/>
    <p:sldId id="382" r:id="rId73"/>
    <p:sldId id="359" r:id="rId74"/>
    <p:sldId id="360" r:id="rId75"/>
    <p:sldId id="363" r:id="rId76"/>
    <p:sldId id="362" r:id="rId77"/>
    <p:sldId id="366"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EM" initials="O"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0000"/>
    <a:srgbClr val="FFFF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18" autoAdjust="0"/>
  </p:normalViewPr>
  <p:slideViewPr>
    <p:cSldViewPr>
      <p:cViewPr varScale="1">
        <p:scale>
          <a:sx n="107" d="100"/>
          <a:sy n="107" d="100"/>
        </p:scale>
        <p:origin x="17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8"/>
    </p:cViewPr>
  </p:sorterViewPr>
  <p:notesViewPr>
    <p:cSldViewPr>
      <p:cViewPr varScale="1">
        <p:scale>
          <a:sx n="44" d="100"/>
          <a:sy n="44" d="100"/>
        </p:scale>
        <p:origin x="-20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3-22T11:35:17.015" idx="2">
    <p:pos x="4908" y="336"/>
    <p:text>previous heading was a duplicate of earlier slide</p:text>
  </p:cm>
  <p:cm authorId="1" dt="2011-03-22T11:35:58.312" idx="3">
    <p:pos x="2232" y="1224"/>
    <p:text>delete this point as same as previous slides???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3-22T11:54:27.765" idx="5">
    <p:pos x="4195" y="527"/>
    <p:text>not always delivered to the client's home - sometimes to the assessor??
Also need to add "document rationale in teh fille (as noted in WDHB quiz)</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1-03-22T11:51:30.265" idx="6">
    <p:pos x="4416" y="336"/>
    <p:text>not sure this slide will help in training - what is each dot point meant to answer for them?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1-03-22T12:53:35.671" idx="7">
    <p:pos x="4785" y="530"/>
    <p:text>is there a guide timeframe when the initial visit at home has to take place?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B49D80-A8F6-4F7E-B03C-EA09FFC1517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Book Antiqua" pitchFamily="18" charset="0"/>
                <a:cs typeface="+mn-cs"/>
              </a:defRPr>
            </a:lvl1pPr>
          </a:lstStyle>
          <a:p>
            <a:pPr>
              <a:defRPr/>
            </a:pPr>
            <a:endParaRPr lang="en-GB"/>
          </a:p>
        </p:txBody>
      </p:sp>
      <p:sp>
        <p:nvSpPr>
          <p:cNvPr id="33795" name="Rectangle 3">
            <a:extLst>
              <a:ext uri="{FF2B5EF4-FFF2-40B4-BE49-F238E27FC236}">
                <a16:creationId xmlns:a16="http://schemas.microsoft.com/office/drawing/2014/main" id="{C727E9AF-1C55-446E-A0A3-F6F0568D68C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ook Antiqua" pitchFamily="18" charset="0"/>
                <a:cs typeface="+mn-cs"/>
              </a:defRPr>
            </a:lvl1pPr>
          </a:lstStyle>
          <a:p>
            <a:pPr>
              <a:defRPr/>
            </a:pPr>
            <a:fld id="{02F354E9-B61B-4A58-ABA0-60E3CE4A776F}" type="datetimeFigureOut">
              <a:rPr lang="en-GB"/>
              <a:pPr>
                <a:defRPr/>
              </a:pPr>
              <a:t>01/07/2021</a:t>
            </a:fld>
            <a:endParaRPr lang="en-GB"/>
          </a:p>
        </p:txBody>
      </p:sp>
      <p:sp>
        <p:nvSpPr>
          <p:cNvPr id="33796" name="Rectangle 4">
            <a:extLst>
              <a:ext uri="{FF2B5EF4-FFF2-40B4-BE49-F238E27FC236}">
                <a16:creationId xmlns:a16="http://schemas.microsoft.com/office/drawing/2014/main" id="{3C2DF269-54D3-4814-8631-5774B24F3E9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Book Antiqua" pitchFamily="18" charset="0"/>
                <a:cs typeface="+mn-cs"/>
              </a:defRPr>
            </a:lvl1pPr>
          </a:lstStyle>
          <a:p>
            <a:pPr>
              <a:defRPr/>
            </a:pPr>
            <a:endParaRPr lang="en-GB"/>
          </a:p>
        </p:txBody>
      </p:sp>
      <p:sp>
        <p:nvSpPr>
          <p:cNvPr id="33797" name="Rectangle 5">
            <a:extLst>
              <a:ext uri="{FF2B5EF4-FFF2-40B4-BE49-F238E27FC236}">
                <a16:creationId xmlns:a16="http://schemas.microsoft.com/office/drawing/2014/main" id="{8B15B8D7-8382-414C-B00D-40466EAEADF9}"/>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ook Antiqua" panose="02040602050305030304" pitchFamily="18" charset="0"/>
              </a:defRPr>
            </a:lvl1pPr>
          </a:lstStyle>
          <a:p>
            <a:fld id="{9F51C10A-0F97-40F0-9BAA-82C1A89F2CE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1EE15C4-033E-47D2-BE01-215014A665C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Book Antiqua" pitchFamily="18" charset="0"/>
                <a:cs typeface="+mn-cs"/>
              </a:defRPr>
            </a:lvl1pPr>
          </a:lstStyle>
          <a:p>
            <a:pPr>
              <a:defRPr/>
            </a:pPr>
            <a:endParaRPr lang="en-GB"/>
          </a:p>
        </p:txBody>
      </p:sp>
      <p:sp>
        <p:nvSpPr>
          <p:cNvPr id="114691" name="Rectangle 3">
            <a:extLst>
              <a:ext uri="{FF2B5EF4-FFF2-40B4-BE49-F238E27FC236}">
                <a16:creationId xmlns:a16="http://schemas.microsoft.com/office/drawing/2014/main" id="{09B9C596-4EAE-4580-A23A-B2AA7E5D590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ook Antiqua" pitchFamily="18" charset="0"/>
                <a:cs typeface="+mn-cs"/>
              </a:defRPr>
            </a:lvl1pPr>
          </a:lstStyle>
          <a:p>
            <a:pPr>
              <a:defRPr/>
            </a:pPr>
            <a:fld id="{67EC5CF9-6A9B-48F2-808F-6C3AB08BA009}" type="datetimeFigureOut">
              <a:rPr lang="en-GB"/>
              <a:pPr>
                <a:defRPr/>
              </a:pPr>
              <a:t>01/07/2021</a:t>
            </a:fld>
            <a:endParaRPr lang="en-GB"/>
          </a:p>
        </p:txBody>
      </p:sp>
      <p:sp>
        <p:nvSpPr>
          <p:cNvPr id="80900" name="Rectangle 4">
            <a:extLst>
              <a:ext uri="{FF2B5EF4-FFF2-40B4-BE49-F238E27FC236}">
                <a16:creationId xmlns:a16="http://schemas.microsoft.com/office/drawing/2014/main" id="{2CE2BEAD-36A9-4531-8908-99431D7A73E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5">
            <a:extLst>
              <a:ext uri="{FF2B5EF4-FFF2-40B4-BE49-F238E27FC236}">
                <a16:creationId xmlns:a16="http://schemas.microsoft.com/office/drawing/2014/main" id="{96F50157-906D-418C-9531-28A9F401099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4694" name="Rectangle 6">
            <a:extLst>
              <a:ext uri="{FF2B5EF4-FFF2-40B4-BE49-F238E27FC236}">
                <a16:creationId xmlns:a16="http://schemas.microsoft.com/office/drawing/2014/main" id="{9C3FA489-4B64-411B-8514-EA75FDC6382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Book Antiqua" pitchFamily="18" charset="0"/>
                <a:cs typeface="+mn-cs"/>
              </a:defRPr>
            </a:lvl1pPr>
          </a:lstStyle>
          <a:p>
            <a:pPr>
              <a:defRPr/>
            </a:pPr>
            <a:endParaRPr lang="en-GB"/>
          </a:p>
        </p:txBody>
      </p:sp>
      <p:sp>
        <p:nvSpPr>
          <p:cNvPr id="114695" name="Rectangle 7">
            <a:extLst>
              <a:ext uri="{FF2B5EF4-FFF2-40B4-BE49-F238E27FC236}">
                <a16:creationId xmlns:a16="http://schemas.microsoft.com/office/drawing/2014/main" id="{1DCE0928-B030-4782-A846-329FD026F39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ook Antiqua" panose="02040602050305030304" pitchFamily="18" charset="0"/>
              </a:defRPr>
            </a:lvl1pPr>
          </a:lstStyle>
          <a:p>
            <a:fld id="{B381D2D5-41E8-4838-9DA4-0CAE152A486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8FFF5AE-5494-4A12-B8A0-5644407B0646}"/>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3C4AB057-DDDF-4E54-83A0-92466C834F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1A05404B-9EEF-4CF0-AFBB-CC90573A0FE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E2D53A-69E2-43A4-9B49-5C4A4E33BC83}" type="slidenum">
              <a:rPr lang="en-GB" altLang="en-US">
                <a:latin typeface="Book Antiqua" panose="02040602050305030304" pitchFamily="18" charset="0"/>
              </a:rPr>
              <a:pPr eaLnBrk="1" hangingPunct="1"/>
              <a:t>1</a:t>
            </a:fld>
            <a:endParaRPr lang="en-GB" altLang="en-US">
              <a:latin typeface="Book Antiqua" panose="0204060205030503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411ADD0-6450-4314-9ABF-BF9BC73DCE67}"/>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7B4442F0-75F6-472F-BCC0-48BA828D0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2667D6AF-D645-41B7-8B9A-0A1949A0E70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96BD07-B4B5-4802-BE0B-D0410571BCA2}" type="slidenum">
              <a:rPr lang="en-GB" altLang="en-US">
                <a:latin typeface="Book Antiqua" panose="02040602050305030304" pitchFamily="18" charset="0"/>
              </a:rPr>
              <a:pPr eaLnBrk="1" hangingPunct="1"/>
              <a:t>10</a:t>
            </a:fld>
            <a:endParaRPr lang="en-GB" altLang="en-US">
              <a:latin typeface="Book Antiqua" panose="0204060205030503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C4A578B-6AA1-420B-BDC3-C93F349654BF}"/>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B92D5133-D3C5-4EC9-B32D-4B6BDA717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B4F71AA-4656-48B3-AFEA-75B43F74CB3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601927-8C48-491F-B203-471053175320}" type="slidenum">
              <a:rPr lang="en-GB" altLang="en-US">
                <a:latin typeface="Book Antiqua" panose="02040602050305030304" pitchFamily="18" charset="0"/>
              </a:rPr>
              <a:pPr eaLnBrk="1" hangingPunct="1"/>
              <a:t>11</a:t>
            </a:fld>
            <a:endParaRPr lang="en-GB" altLang="en-US">
              <a:latin typeface="Book Antiqua" panose="0204060205030503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6AF20E13-D484-4E52-B477-8E97B2968683}"/>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A44D2395-3B0B-4F76-AEC9-C33A573ACC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36E55A0E-9C00-441A-94D4-4D1DA18976E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D38308-4204-49DC-97C5-891A9947D269}" type="slidenum">
              <a:rPr lang="en-GB" altLang="en-US">
                <a:latin typeface="Book Antiqua" panose="02040602050305030304" pitchFamily="18" charset="0"/>
              </a:rPr>
              <a:pPr eaLnBrk="1" hangingPunct="1"/>
              <a:t>12</a:t>
            </a:fld>
            <a:endParaRPr lang="en-GB" altLang="en-US">
              <a:latin typeface="Book Antiqua" panose="0204060205030503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05945860-0735-4BDF-8E4C-7063ECEED05F}"/>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1C09695B-33D0-4CC8-B2B8-0A507C9A49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1EBA885-3C1D-47B9-B76D-350A0DA052B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2F0B04-0BB9-4CAE-9024-3C2852B12F2F}" type="slidenum">
              <a:rPr lang="en-GB" altLang="en-US">
                <a:latin typeface="Book Antiqua" panose="02040602050305030304" pitchFamily="18" charset="0"/>
              </a:rPr>
              <a:pPr eaLnBrk="1" hangingPunct="1"/>
              <a:t>13</a:t>
            </a:fld>
            <a:endParaRPr lang="en-GB" altLang="en-US">
              <a:latin typeface="Book Antiqua" panose="0204060205030503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202C756A-745D-4390-B686-22A0A8661280}"/>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26D281F2-56B5-45B8-AD32-F6CEEA73C4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F556E12-29A5-42FC-92C8-C1D3B9B08E9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58C574-2C1D-4C56-BC25-3316E846A5EC}" type="slidenum">
              <a:rPr lang="en-GB" altLang="en-US">
                <a:latin typeface="Book Antiqua" panose="02040602050305030304" pitchFamily="18" charset="0"/>
              </a:rPr>
              <a:pPr eaLnBrk="1" hangingPunct="1"/>
              <a:t>14</a:t>
            </a:fld>
            <a:endParaRPr lang="en-GB" altLang="en-US">
              <a:latin typeface="Book Antiqua" panose="0204060205030503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49335FB6-6103-49F5-9CDE-E22B865C3065}"/>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E09DA401-348F-4558-BE92-D23B94E84C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3BF033C2-67E3-4FD6-A71D-CF7CA0EA56F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FF353E-6D02-46CA-A08F-1021D908A11E}" type="slidenum">
              <a:rPr lang="en-GB" altLang="en-US">
                <a:latin typeface="Book Antiqua" panose="02040602050305030304" pitchFamily="18" charset="0"/>
              </a:rPr>
              <a:pPr eaLnBrk="1" hangingPunct="1"/>
              <a:t>15</a:t>
            </a:fld>
            <a:endParaRPr lang="en-GB" altLang="en-US">
              <a:latin typeface="Book Antiqua" panose="0204060205030503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9964F85F-9128-45D8-A2AD-0CB5D9645569}"/>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1B89246C-0585-43AA-8291-2B78A927F8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F6118B70-4F7F-4681-A07D-2628E56003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C887FB-CA07-494A-9DF8-176428C4CA12}" type="slidenum">
              <a:rPr lang="en-GB" altLang="en-US">
                <a:latin typeface="Book Antiqua" panose="02040602050305030304" pitchFamily="18" charset="0"/>
              </a:rPr>
              <a:pPr eaLnBrk="1" hangingPunct="1"/>
              <a:t>16</a:t>
            </a:fld>
            <a:endParaRPr lang="en-GB" altLang="en-US">
              <a:latin typeface="Book Antiqua" panose="0204060205030503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A91755C-8842-4916-A8CE-1408B5E2E44E}"/>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73617ED6-863E-44A1-A2EA-75CD79D2B6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CAD77CD-C42B-4152-8273-684A6740B0B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67BBF8-D7A2-405E-8C60-A2374D98B605}" type="slidenum">
              <a:rPr lang="en-GB" altLang="en-US">
                <a:latin typeface="Book Antiqua" panose="02040602050305030304" pitchFamily="18" charset="0"/>
              </a:rPr>
              <a:pPr eaLnBrk="1" hangingPunct="1"/>
              <a:t>17</a:t>
            </a:fld>
            <a:endParaRPr lang="en-GB" altLang="en-US">
              <a:latin typeface="Book Antiqua" panose="0204060205030503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93FB445-09BC-4559-9128-9DB8200AD3E4}"/>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F6FEE208-3498-4BEA-81AC-4529315C03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04CD2681-A860-4F54-88D3-F4797236169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025FCB-68DF-4814-A48B-D6156EF8543E}" type="slidenum">
              <a:rPr lang="en-GB" altLang="en-US">
                <a:latin typeface="Book Antiqua" panose="02040602050305030304" pitchFamily="18" charset="0"/>
              </a:rPr>
              <a:pPr eaLnBrk="1" hangingPunct="1"/>
              <a:t>18</a:t>
            </a:fld>
            <a:endParaRPr lang="en-GB" altLang="en-US">
              <a:latin typeface="Book Antiqua" panose="0204060205030503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DA4EC2FF-8080-4A0E-86F3-D1F00B545656}"/>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3D83DB3D-9A13-4AD4-8191-0DE7403C77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74F4FE33-F535-4F90-993C-13EF12A7840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C8921F-D265-48B3-B491-0D3F145A43F0}" type="slidenum">
              <a:rPr lang="en-GB" altLang="en-US">
                <a:latin typeface="Book Antiqua" panose="02040602050305030304" pitchFamily="18" charset="0"/>
              </a:rPr>
              <a:pPr eaLnBrk="1" hangingPunct="1"/>
              <a:t>19</a:t>
            </a:fld>
            <a:endParaRPr lang="en-GB" altLang="en-US">
              <a:latin typeface="Book Antiqua" panose="0204060205030503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3207856-634D-4AAB-9F63-699E833FDA2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9EF6812-BA25-4366-AD7C-81F51E70D1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50B136DD-66F2-4EC6-96D1-7E3612DEFBF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F9053B-5F6B-4D42-85BE-BB11C74D078C}" type="slidenum">
              <a:rPr lang="en-GB" altLang="en-US">
                <a:latin typeface="Book Antiqua" panose="02040602050305030304" pitchFamily="18" charset="0"/>
              </a:rPr>
              <a:pPr eaLnBrk="1" hangingPunct="1"/>
              <a:t>2</a:t>
            </a:fld>
            <a:endParaRPr lang="en-GB" altLang="en-US">
              <a:latin typeface="Book Antiqua" panose="0204060205030503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F6F03714-D273-4412-A15F-7A0C6FF28C95}"/>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4DF77B06-9971-4467-BF78-EE86AA1B46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BBC27143-8010-4885-A3D3-2D331BA9B65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FBF2F8-3FF4-4544-98B9-840BF1F8C13F}" type="slidenum">
              <a:rPr lang="en-GB" altLang="en-US">
                <a:latin typeface="Book Antiqua" panose="02040602050305030304" pitchFamily="18" charset="0"/>
              </a:rPr>
              <a:pPr eaLnBrk="1" hangingPunct="1"/>
              <a:t>20</a:t>
            </a:fld>
            <a:endParaRPr lang="en-GB" altLang="en-US">
              <a:latin typeface="Book Antiqua" panose="0204060205030503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99A68D22-5801-4F5C-97B5-54A07279185D}"/>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A72A6F36-848B-4432-85B7-1E26A7C4B4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7BE61E08-719E-46CC-BDDC-3205523D1DD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839D38-11E4-4B62-B366-5431C07825A9}" type="slidenum">
              <a:rPr lang="en-GB" altLang="en-US">
                <a:latin typeface="Book Antiqua" panose="02040602050305030304" pitchFamily="18" charset="0"/>
              </a:rPr>
              <a:pPr eaLnBrk="1" hangingPunct="1"/>
              <a:t>21</a:t>
            </a:fld>
            <a:endParaRPr lang="en-GB" altLang="en-US">
              <a:latin typeface="Book Antiqua" panose="0204060205030503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79B97AC-2072-48F9-B827-1E01A424FE1E}"/>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9926BF6D-57E2-4022-93E2-821B3BA6E0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DBE3BF8F-7B7D-4C94-84AD-CC61B347CC6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677EA2-EC3E-4FD6-85A3-D378F9E7F425}" type="slidenum">
              <a:rPr lang="en-GB" altLang="en-US">
                <a:latin typeface="Book Antiqua" panose="02040602050305030304" pitchFamily="18" charset="0"/>
              </a:rPr>
              <a:pPr eaLnBrk="1" hangingPunct="1"/>
              <a:t>22</a:t>
            </a:fld>
            <a:endParaRPr lang="en-GB" altLang="en-US">
              <a:latin typeface="Book Antiqua" panose="0204060205030503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B44F079-F256-40A3-8E4C-810B4B5AD3E3}"/>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802D6544-C2A4-4152-9957-C8FF2444E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F1E9AECA-BB15-47D7-97AB-7C9F0292C59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315D77-5E73-4370-8B24-DC0B5951D02E}" type="slidenum">
              <a:rPr lang="en-GB" altLang="en-US">
                <a:latin typeface="Book Antiqua" panose="02040602050305030304" pitchFamily="18" charset="0"/>
              </a:rPr>
              <a:pPr eaLnBrk="1" hangingPunct="1"/>
              <a:t>23</a:t>
            </a:fld>
            <a:endParaRPr lang="en-GB" altLang="en-US">
              <a:latin typeface="Book Antiqua" panose="0204060205030503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7EE220B-1455-4474-967D-0606ACBD0F72}"/>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80E8231C-E12D-4370-B1AD-7C118175CD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D32074F-A738-44B6-BAFC-51A7BFF6CB2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824BEB-CDD4-4B2D-9FF8-48A6AEF8689D}" type="slidenum">
              <a:rPr lang="en-GB" altLang="en-US">
                <a:latin typeface="Book Antiqua" panose="02040602050305030304" pitchFamily="18" charset="0"/>
              </a:rPr>
              <a:pPr eaLnBrk="1" hangingPunct="1"/>
              <a:t>24</a:t>
            </a:fld>
            <a:endParaRPr lang="en-GB" altLang="en-US">
              <a:latin typeface="Book Antiqua" panose="0204060205030503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6B05856-B1A5-44AD-9F4B-1C0E36604891}"/>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BDBB63A3-4A3B-4380-AEDE-8ABA0250F0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5DB23A9E-4B4E-4105-B56A-FE9668E18B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210AE8-F8DC-4EFD-8277-2900517BA2E7}" type="slidenum">
              <a:rPr lang="en-GB" altLang="en-US">
                <a:latin typeface="Book Antiqua" panose="02040602050305030304" pitchFamily="18" charset="0"/>
              </a:rPr>
              <a:pPr eaLnBrk="1" hangingPunct="1"/>
              <a:t>25</a:t>
            </a:fld>
            <a:endParaRPr lang="en-GB" altLang="en-US">
              <a:latin typeface="Book Antiqua" panose="0204060205030503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87D14EA-FF56-4258-B8C7-91B197942FC0}"/>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C3A62CCD-AE20-45D2-A3F6-DB3E39E7AF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7AD39369-37AA-4EEC-BA3E-D3FF04E9E43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504ECC-DD67-4EF9-A9AB-0509BD1746A6}" type="slidenum">
              <a:rPr lang="en-GB" altLang="en-US">
                <a:latin typeface="Book Antiqua" panose="02040602050305030304" pitchFamily="18" charset="0"/>
              </a:rPr>
              <a:pPr eaLnBrk="1" hangingPunct="1"/>
              <a:t>26</a:t>
            </a:fld>
            <a:endParaRPr lang="en-GB" altLang="en-US">
              <a:latin typeface="Book Antiqua" panose="0204060205030503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516826B-03DD-4D97-9CFF-A52063FABB40}"/>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A1035A2B-F1D2-4740-8685-EB441CD063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70212911-E1D5-4020-82CE-BDCEF6D4200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C1460F-B0B8-4024-8949-4AF638CA33F6}" type="slidenum">
              <a:rPr lang="en-GB" altLang="en-US">
                <a:latin typeface="Book Antiqua" panose="02040602050305030304" pitchFamily="18" charset="0"/>
              </a:rPr>
              <a:pPr eaLnBrk="1" hangingPunct="1"/>
              <a:t>27</a:t>
            </a:fld>
            <a:endParaRPr lang="en-GB" altLang="en-US">
              <a:latin typeface="Book Antiqua" panose="0204060205030503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28CBCFD-C1F5-435F-8E33-9B040AB488F0}"/>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7623D9F5-EA79-41FE-88F4-CEC392F096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FF6B1397-CFF6-4BEE-83E6-7D2F7326320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6BC02D-FBAD-405C-B4E4-DF0214437014}" type="slidenum">
              <a:rPr lang="en-GB" altLang="en-US">
                <a:latin typeface="Book Antiqua" panose="02040602050305030304" pitchFamily="18" charset="0"/>
              </a:rPr>
              <a:pPr eaLnBrk="1" hangingPunct="1"/>
              <a:t>28</a:t>
            </a:fld>
            <a:endParaRPr lang="en-GB" altLang="en-US">
              <a:latin typeface="Book Antiqua" panose="0204060205030503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513E3C9D-BCA6-40E7-85C5-1CF600C900EB}"/>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0CF10CB4-B9F2-4DF4-8F3C-B2E42CC7D4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2463847-5CFB-4F9C-B757-55E6E0860B2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2CA956-6299-4ECB-AEE0-7C6F5A02847E}" type="slidenum">
              <a:rPr lang="en-GB" altLang="en-US">
                <a:latin typeface="Book Antiqua" panose="02040602050305030304" pitchFamily="18" charset="0"/>
              </a:rPr>
              <a:pPr eaLnBrk="1" hangingPunct="1"/>
              <a:t>29</a:t>
            </a:fld>
            <a:endParaRPr lang="en-GB" altLang="en-US">
              <a:latin typeface="Book Antiqua" panose="0204060205030503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1E7077F-071E-4322-81E7-89297D25B354}"/>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85A03D0E-83BB-48CB-9CAD-A4B3FB451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3A88965F-6229-4F3E-88EE-3DFF6B2059B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69E186-F54E-4943-BC79-9FE92CEF284B}" type="slidenum">
              <a:rPr lang="en-GB" altLang="en-US">
                <a:latin typeface="Book Antiqua" panose="02040602050305030304" pitchFamily="18" charset="0"/>
              </a:rPr>
              <a:pPr eaLnBrk="1" hangingPunct="1"/>
              <a:t>3</a:t>
            </a:fld>
            <a:endParaRPr lang="en-GB" altLang="en-US">
              <a:latin typeface="Book Antiqua" panose="0204060205030503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3572098-2E48-4A48-9DB3-6DE6C451F05F}"/>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8F43ADFF-5606-4AFF-9F2F-C48B2E45EC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BF210263-13D7-4408-832D-82F897C9AE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511D70-B589-4232-8F53-2365B52A715D}" type="slidenum">
              <a:rPr lang="en-GB" altLang="en-US">
                <a:latin typeface="Book Antiqua" panose="02040602050305030304" pitchFamily="18" charset="0"/>
              </a:rPr>
              <a:pPr eaLnBrk="1" hangingPunct="1"/>
              <a:t>30</a:t>
            </a:fld>
            <a:endParaRPr lang="en-GB" altLang="en-US">
              <a:latin typeface="Book Antiqua" panose="0204060205030503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9ADEAF6-34AC-42E4-A4E1-CDCC4B46E91A}"/>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C5437B21-337C-4AFE-886B-71584BF326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4A047F2-6677-48E1-8724-71E433835F3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23C674-F729-4EBF-9747-6BB8FA17312B}" type="slidenum">
              <a:rPr lang="en-GB" altLang="en-US">
                <a:latin typeface="Book Antiqua" panose="02040602050305030304" pitchFamily="18" charset="0"/>
              </a:rPr>
              <a:pPr eaLnBrk="1" hangingPunct="1"/>
              <a:t>31</a:t>
            </a:fld>
            <a:endParaRPr lang="en-GB" altLang="en-US">
              <a:latin typeface="Book Antiqua" panose="0204060205030503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596AA94-5561-4D03-BC63-7A4C13D2482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FE804FFB-6ABB-4368-A371-80C0126AD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04C828C8-45CC-4C47-ACE1-82DA9A6CD64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E44EDB-917E-4A8E-9697-E122E154585B}" type="slidenum">
              <a:rPr lang="en-GB" altLang="en-US">
                <a:latin typeface="Book Antiqua" panose="02040602050305030304" pitchFamily="18" charset="0"/>
              </a:rPr>
              <a:pPr eaLnBrk="1" hangingPunct="1"/>
              <a:t>32</a:t>
            </a:fld>
            <a:endParaRPr lang="en-GB" altLang="en-US">
              <a:latin typeface="Book Antiqua" panose="0204060205030503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5039796-1D73-4BEB-A075-33099EC89292}"/>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33B52272-9504-470C-8007-66FC1EFF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ABA84870-181F-4379-A5E0-971A146BAFAB}"/>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45DB53EB-E485-4C8D-BBEA-41291853D1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AB5D18E3-D86B-45A6-A21B-BE93F784669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398684-E0E8-4650-AD6E-F27BBC746F21}" type="slidenum">
              <a:rPr lang="en-GB" altLang="en-US">
                <a:latin typeface="Book Antiqua" panose="02040602050305030304" pitchFamily="18" charset="0"/>
              </a:rPr>
              <a:pPr eaLnBrk="1" hangingPunct="1"/>
              <a:t>34</a:t>
            </a:fld>
            <a:endParaRPr lang="en-GB" altLang="en-US">
              <a:latin typeface="Book Antiqua" panose="0204060205030503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2C49B945-FAEE-4016-BA19-C5FE1264FB40}"/>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71BF0C00-8633-4CF4-91B1-78AC07AE53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37B39DDE-2BD8-4DA4-8F31-27F17B3790F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A76F82-7156-483A-A62A-A4858552B777}" type="slidenum">
              <a:rPr lang="en-GB" altLang="en-US">
                <a:latin typeface="Book Antiqua" panose="02040602050305030304" pitchFamily="18" charset="0"/>
              </a:rPr>
              <a:pPr eaLnBrk="1" hangingPunct="1"/>
              <a:t>35</a:t>
            </a:fld>
            <a:endParaRPr lang="en-GB" altLang="en-US">
              <a:latin typeface="Book Antiqua" panose="0204060205030503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44D74779-437A-448F-BBCB-D3C747C23213}"/>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E443F22C-9E36-499A-A064-2822164AB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099E10B-A4E3-49C6-A0FE-38747CA2F80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4F92CA-80A7-439F-8C35-9265E5C66C65}" type="slidenum">
              <a:rPr lang="en-GB" altLang="en-US">
                <a:latin typeface="Book Antiqua" panose="02040602050305030304" pitchFamily="18" charset="0"/>
              </a:rPr>
              <a:pPr eaLnBrk="1" hangingPunct="1"/>
              <a:t>36</a:t>
            </a:fld>
            <a:endParaRPr lang="en-GB" altLang="en-US">
              <a:latin typeface="Book Antiqua" panose="0204060205030503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F06622A1-182E-435E-91EF-9BAF420BE09A}"/>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B928765E-A9AF-4DA6-BA3C-8317737E12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53A392B5-494B-462B-BB54-18970DEFBC6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4B6D0A-302D-464D-8051-E96721C7AE49}" type="slidenum">
              <a:rPr lang="en-GB" altLang="en-US">
                <a:latin typeface="Book Antiqua" panose="02040602050305030304" pitchFamily="18" charset="0"/>
              </a:rPr>
              <a:pPr eaLnBrk="1" hangingPunct="1"/>
              <a:t>37</a:t>
            </a:fld>
            <a:endParaRPr lang="en-GB" altLang="en-US">
              <a:latin typeface="Book Antiqua" panose="0204060205030503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E985F14-B801-4E57-91C8-115040F29593}"/>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0F1FE23B-27D0-43B1-B954-484D931764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2F9D3E49-E81E-4B3D-B83D-526C96F28C5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5C8EA4-9EA3-42A1-845A-9F43849F40E8}" type="slidenum">
              <a:rPr lang="en-GB" altLang="en-US">
                <a:latin typeface="Book Antiqua" panose="02040602050305030304" pitchFamily="18" charset="0"/>
              </a:rPr>
              <a:pPr eaLnBrk="1" hangingPunct="1"/>
              <a:t>38</a:t>
            </a:fld>
            <a:endParaRPr lang="en-GB" altLang="en-US">
              <a:latin typeface="Book Antiqua" panose="0204060205030503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48DF004C-F6EB-43ED-9A6D-C9FAB1846551}"/>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399823E7-6AB9-4423-862F-DB2EEF1C57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F85FBE1D-79CB-4C37-B087-A7FA15CC411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89F461-94F2-48EE-B210-C33D465FBB99}" type="slidenum">
              <a:rPr lang="en-GB" altLang="en-US">
                <a:latin typeface="Book Antiqua" panose="02040602050305030304" pitchFamily="18" charset="0"/>
              </a:rPr>
              <a:pPr eaLnBrk="1" hangingPunct="1"/>
              <a:t>39</a:t>
            </a:fld>
            <a:endParaRPr lang="en-GB" altLang="en-US">
              <a:latin typeface="Book Antiqua" panose="0204060205030503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6A9C76F-B59B-41AC-939E-7C28C215A20D}"/>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EDBFB9A0-D789-4B76-B16E-F6ECB32CE1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F3CDE88-73DC-4192-B110-5BFE77D8D62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675323-2AEE-4B74-8FDC-D9DE9E4E2E5A}" type="slidenum">
              <a:rPr lang="en-GB" altLang="en-US">
                <a:latin typeface="Book Antiqua" panose="02040602050305030304" pitchFamily="18" charset="0"/>
              </a:rPr>
              <a:pPr eaLnBrk="1" hangingPunct="1"/>
              <a:t>4</a:t>
            </a:fld>
            <a:endParaRPr lang="en-GB" altLang="en-US">
              <a:latin typeface="Book Antiqua" panose="0204060205030503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EE564505-7D74-4D4B-B96F-5C463BD00AD8}"/>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F0F1861C-22A6-4686-80C0-1B32F6288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1A330D2C-6544-4E12-81C1-D7D28819009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3CEE2D-2A13-45B9-B681-16C87F12ADBF}" type="slidenum">
              <a:rPr lang="en-GB" altLang="en-US">
                <a:latin typeface="Book Antiqua" panose="02040602050305030304" pitchFamily="18" charset="0"/>
              </a:rPr>
              <a:pPr eaLnBrk="1" hangingPunct="1"/>
              <a:t>40</a:t>
            </a:fld>
            <a:endParaRPr lang="en-GB" altLang="en-US">
              <a:latin typeface="Book Antiqua" panose="0204060205030503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C62BB6F-615A-4645-8899-076F5A3B2D22}"/>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F81025FF-95F1-4334-AEED-A78FCAB264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519C838-22DF-4549-9B70-AB717CBB9E2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22DE48-6195-4530-B97F-0347327F1822}" type="slidenum">
              <a:rPr lang="en-GB" altLang="en-US">
                <a:latin typeface="Book Antiqua" panose="02040602050305030304" pitchFamily="18" charset="0"/>
              </a:rPr>
              <a:pPr eaLnBrk="1" hangingPunct="1"/>
              <a:t>41</a:t>
            </a:fld>
            <a:endParaRPr lang="en-GB" altLang="en-US">
              <a:latin typeface="Book Antiqua" panose="0204060205030503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819E544D-8FA1-4E80-A092-9CEF86C45F22}"/>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171BA107-3FAA-4F79-AFE7-7E815DE84F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00321F3A-40E6-4B62-ABCA-F45B89226F0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2A47C7-B27D-4E5C-A53A-71F4254E6B65}" type="slidenum">
              <a:rPr lang="en-GB" altLang="en-US">
                <a:latin typeface="Book Antiqua" panose="02040602050305030304" pitchFamily="18" charset="0"/>
              </a:rPr>
              <a:pPr eaLnBrk="1" hangingPunct="1"/>
              <a:t>42</a:t>
            </a:fld>
            <a:endParaRPr lang="en-GB" altLang="en-US">
              <a:latin typeface="Book Antiqua" panose="0204060205030503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16D9B042-F7E4-4488-8012-C25B3798984C}"/>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4425025D-D0C8-4895-86DC-738335FEB7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DEB0BCCC-C837-4071-B251-9B61507BF11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6BFF66-9B03-4CEF-9F6D-6BDE3B858115}" type="slidenum">
              <a:rPr lang="en-GB" altLang="en-US">
                <a:latin typeface="Book Antiqua" panose="02040602050305030304" pitchFamily="18" charset="0"/>
              </a:rPr>
              <a:pPr eaLnBrk="1" hangingPunct="1"/>
              <a:t>43</a:t>
            </a:fld>
            <a:endParaRPr lang="en-GB" altLang="en-US">
              <a:latin typeface="Book Antiqua" panose="0204060205030503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ABC58A8-409D-486A-AB30-7CE070C35288}"/>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504198C4-02AF-4812-B303-A8A2A96040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0EAB766E-3188-4BE1-BEE2-61F3300E1E3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1A7EB3-DDAC-486E-AC8D-AB5218633DBA}" type="slidenum">
              <a:rPr lang="en-GB" altLang="en-US">
                <a:latin typeface="Book Antiqua" panose="02040602050305030304" pitchFamily="18" charset="0"/>
              </a:rPr>
              <a:pPr eaLnBrk="1" hangingPunct="1"/>
              <a:t>44</a:t>
            </a:fld>
            <a:endParaRPr lang="en-GB" altLang="en-US">
              <a:latin typeface="Book Antiqua" panose="0204060205030503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6C26290F-897D-4FEA-B553-3FCF0E56FE46}"/>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851B4FC4-92DC-4D59-AE58-B82AAB2E56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5384510-9553-435B-9E91-62355341DE0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4B134-5DB6-4CF1-9672-0C39B6F356A7}" type="slidenum">
              <a:rPr lang="en-GB" altLang="en-US">
                <a:latin typeface="Book Antiqua" panose="02040602050305030304" pitchFamily="18" charset="0"/>
              </a:rPr>
              <a:pPr eaLnBrk="1" hangingPunct="1"/>
              <a:t>45</a:t>
            </a:fld>
            <a:endParaRPr lang="en-GB" altLang="en-US">
              <a:latin typeface="Book Antiqua" panose="0204060205030503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2845F88-8588-4758-BC0B-16A27390F12C}"/>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D6C4D02A-50A2-40AF-8423-C09EF98CBD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DF44BFF1-0E2A-4B7E-8642-10819615F18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A2F8FC-FA54-49E6-BE6F-2105FB7CB195}" type="slidenum">
              <a:rPr lang="en-GB" altLang="en-US">
                <a:latin typeface="Book Antiqua" panose="02040602050305030304" pitchFamily="18" charset="0"/>
              </a:rPr>
              <a:pPr eaLnBrk="1" hangingPunct="1"/>
              <a:t>46</a:t>
            </a:fld>
            <a:endParaRPr lang="en-GB" altLang="en-US">
              <a:latin typeface="Book Antiqua" panose="0204060205030503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7B372B33-07A6-411D-B68D-671423C6D17D}"/>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643E66EC-31A6-4C57-AD2C-0405B8484D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BFB0820C-BB27-4D48-B483-634D07088FC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B58652-F2F7-4F29-805A-A3F2AC4D25F4}" type="slidenum">
              <a:rPr lang="en-GB" altLang="en-US">
                <a:latin typeface="Book Antiqua" panose="02040602050305030304" pitchFamily="18" charset="0"/>
              </a:rPr>
              <a:pPr eaLnBrk="1" hangingPunct="1"/>
              <a:t>47</a:t>
            </a:fld>
            <a:endParaRPr lang="en-GB" altLang="en-US">
              <a:latin typeface="Book Antiqua" panose="0204060205030503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387D0F3-F884-4549-9133-6AD8143AB6B5}"/>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3B36B52B-4A73-41DC-9991-38E23B2BEA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EF98ACF7-571A-42B3-9BCF-CDDA8B26284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D6ED36-3C73-45D3-9FBE-98C20AAD3421}" type="slidenum">
              <a:rPr lang="en-GB" altLang="en-US">
                <a:latin typeface="Book Antiqua" panose="02040602050305030304" pitchFamily="18" charset="0"/>
              </a:rPr>
              <a:pPr eaLnBrk="1" hangingPunct="1"/>
              <a:t>48</a:t>
            </a:fld>
            <a:endParaRPr lang="en-GB" altLang="en-US">
              <a:latin typeface="Book Antiqua" panose="0204060205030503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3D9129DB-CA32-436B-ACBE-22A8187B5373}"/>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94E07C9E-9AC2-40E4-B77B-3AA36C873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D066B719-4A91-4092-B73F-30048C05544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FCC511-D508-4636-89E9-191C61913E71}" type="slidenum">
              <a:rPr lang="en-GB" altLang="en-US">
                <a:latin typeface="Book Antiqua" panose="02040602050305030304" pitchFamily="18" charset="0"/>
              </a:rPr>
              <a:pPr eaLnBrk="1" hangingPunct="1"/>
              <a:t>49</a:t>
            </a:fld>
            <a:endParaRPr lang="en-GB" altLang="en-US">
              <a:latin typeface="Book Antiqua" panose="0204060205030503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939A5EE-E8AB-442D-AB8F-E652AF59AEBE}"/>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46A07370-127F-4D5A-84CB-276A48DCBD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7CA629C6-CF10-42EB-84B6-56B063F4135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61B244-519E-4C19-B4E7-E1ED94D080BD}" type="slidenum">
              <a:rPr lang="en-GB" altLang="en-US">
                <a:latin typeface="Book Antiqua" panose="02040602050305030304" pitchFamily="18" charset="0"/>
              </a:rPr>
              <a:pPr eaLnBrk="1" hangingPunct="1"/>
              <a:t>5</a:t>
            </a:fld>
            <a:endParaRPr lang="en-GB" altLang="en-US">
              <a:latin typeface="Book Antiqua" panose="0204060205030503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81BC1905-8845-41A9-A077-64B4D2B44B01}"/>
              </a:ext>
            </a:extLst>
          </p:cNvPr>
          <p:cNvSpPr>
            <a:spLocks noGrp="1" noRot="1" noChangeAspect="1" noTextEdit="1"/>
          </p:cNvSpPr>
          <p:nvPr>
            <p:ph type="sldImg"/>
          </p:nvPr>
        </p:nvSpPr>
        <p:spPr>
          <a:ln/>
        </p:spPr>
      </p:sp>
      <p:sp>
        <p:nvSpPr>
          <p:cNvPr id="132099" name="Notes Placeholder 2">
            <a:extLst>
              <a:ext uri="{FF2B5EF4-FFF2-40B4-BE49-F238E27FC236}">
                <a16:creationId xmlns:a16="http://schemas.microsoft.com/office/drawing/2014/main" id="{758956A5-6471-41AD-96ED-D3544449FD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40D12D8-B7DB-4195-BC76-E11CD0B6B2D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335AE0-FA29-46FE-93C5-4DDDCF9C0A69}" type="slidenum">
              <a:rPr lang="en-GB" altLang="en-US">
                <a:latin typeface="Book Antiqua" panose="02040602050305030304" pitchFamily="18" charset="0"/>
              </a:rPr>
              <a:pPr eaLnBrk="1" hangingPunct="1"/>
              <a:t>50</a:t>
            </a:fld>
            <a:endParaRPr lang="en-GB" altLang="en-US">
              <a:latin typeface="Book Antiqua" panose="0204060205030503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32AEAA9F-3D20-412E-BBA7-50B9B55C8175}"/>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8FAB7E46-8F7C-4C6E-ABBE-B4E5BE7CCC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127F2FAA-A6B4-45F2-83F5-3AE8D0E7E05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48C177-AB6B-4745-9162-D25B3C2B6AB7}" type="slidenum">
              <a:rPr lang="en-GB" altLang="en-US">
                <a:latin typeface="Book Antiqua" panose="02040602050305030304" pitchFamily="18" charset="0"/>
              </a:rPr>
              <a:pPr eaLnBrk="1" hangingPunct="1"/>
              <a:t>51</a:t>
            </a:fld>
            <a:endParaRPr lang="en-GB" altLang="en-US">
              <a:latin typeface="Book Antiqua" panose="0204060205030503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EBFA82BA-57FE-4018-934A-1566606BFCA8}"/>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255F95A9-9A97-4353-BEB0-BB4887A508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4672D5D-90DB-4B86-9D1A-B215B8DCD2D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2C60A3-E248-4FF1-9E3C-3D1C8CBC5788}" type="slidenum">
              <a:rPr lang="en-GB" altLang="en-US">
                <a:latin typeface="Book Antiqua" panose="02040602050305030304" pitchFamily="18" charset="0"/>
              </a:rPr>
              <a:pPr eaLnBrk="1" hangingPunct="1"/>
              <a:t>52</a:t>
            </a:fld>
            <a:endParaRPr lang="en-GB" altLang="en-US">
              <a:latin typeface="Book Antiqua" panose="0204060205030503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1F68FABE-E06C-47A5-A4F7-B1DE689844FF}"/>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7D155243-64BA-4883-B40C-C767962011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A0502EE8-C873-4790-8282-42834CA21EA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595D8A-5EE1-4607-B83C-7D5C28BCFF28}" type="slidenum">
              <a:rPr lang="en-GB" altLang="en-US">
                <a:latin typeface="Book Antiqua" panose="02040602050305030304" pitchFamily="18" charset="0"/>
              </a:rPr>
              <a:pPr eaLnBrk="1" hangingPunct="1"/>
              <a:t>53</a:t>
            </a:fld>
            <a:endParaRPr lang="en-GB" altLang="en-US">
              <a:latin typeface="Book Antiqua" panose="0204060205030503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941AAA34-8DD6-48B1-98EE-4A2E68DA9584}"/>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F73889B5-D183-4DB0-8A24-25669716E8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92A1624-3D99-46B8-997B-5CEC8952BF8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E7C585-E0DB-4912-9922-13D250E6F7F5}" type="slidenum">
              <a:rPr lang="en-GB" altLang="en-US">
                <a:latin typeface="Book Antiqua" panose="02040602050305030304" pitchFamily="18" charset="0"/>
              </a:rPr>
              <a:pPr eaLnBrk="1" hangingPunct="1"/>
              <a:t>54</a:t>
            </a:fld>
            <a:endParaRPr lang="en-GB" altLang="en-US">
              <a:latin typeface="Book Antiqua" panose="0204060205030503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2BC2C024-2A78-4E65-8DD5-B30EE3D65748}"/>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C27B6254-7C72-451C-86DF-DB94471B4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DF2E520C-E114-46EF-A84E-B51518B2F75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3E3FE9-6813-43AE-84D6-13BB124D845B}" type="slidenum">
              <a:rPr lang="en-GB" altLang="en-US">
                <a:latin typeface="Book Antiqua" panose="02040602050305030304" pitchFamily="18" charset="0"/>
              </a:rPr>
              <a:pPr eaLnBrk="1" hangingPunct="1"/>
              <a:t>55</a:t>
            </a:fld>
            <a:endParaRPr lang="en-GB" altLang="en-US">
              <a:latin typeface="Book Antiqua" panose="0204060205030503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581C74D-E4BA-4BBA-BAA3-1C085C32ADC3}"/>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48D1E973-B22F-44E2-9862-EB7C1CC8E4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7BC66BC7-0791-4A96-B322-192E05EDCB7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0A445E-4C5F-4E27-8A05-674261E3C885}" type="slidenum">
              <a:rPr lang="en-GB" altLang="en-US">
                <a:latin typeface="Book Antiqua" panose="02040602050305030304" pitchFamily="18" charset="0"/>
              </a:rPr>
              <a:pPr eaLnBrk="1" hangingPunct="1"/>
              <a:t>56</a:t>
            </a:fld>
            <a:endParaRPr lang="en-GB" altLang="en-US">
              <a:latin typeface="Book Antiqua" panose="0204060205030503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99687D57-11EC-4C3C-A5A0-EAAC3C2B5078}"/>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BC694890-D2BC-40AD-9D87-4780CFF84A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FCCDB0F-4BB3-478E-899C-2F52A07110D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5A98B5-D984-4269-8358-D2F928F68BBE}" type="slidenum">
              <a:rPr lang="en-GB" altLang="en-US">
                <a:latin typeface="Book Antiqua" panose="02040602050305030304" pitchFamily="18" charset="0"/>
              </a:rPr>
              <a:pPr eaLnBrk="1" hangingPunct="1"/>
              <a:t>57</a:t>
            </a:fld>
            <a:endParaRPr lang="en-GB" altLang="en-US">
              <a:latin typeface="Book Antiqua" panose="0204060205030503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5EB2F2BC-1AF6-43D1-A1A7-F5C865616845}"/>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6B19563C-3328-47F1-A9AD-C448DC22EC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9D831145-7FD6-45EE-AC38-AA7ADA61844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3F53D5-75C8-431B-9B8F-2A47A1A75E13}" type="slidenum">
              <a:rPr lang="en-GB" altLang="en-US">
                <a:latin typeface="Book Antiqua" panose="02040602050305030304" pitchFamily="18" charset="0"/>
              </a:rPr>
              <a:pPr eaLnBrk="1" hangingPunct="1"/>
              <a:t>58</a:t>
            </a:fld>
            <a:endParaRPr lang="en-GB" altLang="en-US">
              <a:latin typeface="Book Antiqua" panose="0204060205030503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817EDFC3-4201-4B25-87F4-1FB4DCCBEA97}"/>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A53CD72F-4AEC-442B-BDC7-17DEB30C64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6C6ACA20-7922-4A1F-87CC-21B5487504D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0997DE-DAB1-45EC-BD4C-A1D5C3237E07}" type="slidenum">
              <a:rPr lang="en-GB" altLang="en-US">
                <a:latin typeface="Book Antiqua" panose="02040602050305030304" pitchFamily="18" charset="0"/>
              </a:rPr>
              <a:pPr eaLnBrk="1" hangingPunct="1"/>
              <a:t>59</a:t>
            </a:fld>
            <a:endParaRPr lang="en-GB" altLang="en-US">
              <a:latin typeface="Book Antiqua" panose="0204060205030503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440E796-169C-431A-A29C-D8DF5B4FA3D8}"/>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F2024EEC-ADA2-4547-B5DB-C787147190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01E6C0C6-709C-4BF8-B0F0-7DE236A6FE5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A9964D-4DE7-4BA1-8B9C-CA1AE88D8717}" type="slidenum">
              <a:rPr lang="en-GB" altLang="en-US">
                <a:latin typeface="Book Antiqua" panose="02040602050305030304" pitchFamily="18" charset="0"/>
              </a:rPr>
              <a:pPr eaLnBrk="1" hangingPunct="1"/>
              <a:t>6</a:t>
            </a:fld>
            <a:endParaRPr lang="en-GB" altLang="en-US">
              <a:latin typeface="Book Antiqua" panose="0204060205030503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8CEC1E0E-C44F-4022-8EB3-CCA008745B61}"/>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D9990E48-881F-443D-B504-F6F9A50909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6B2F188F-4270-44A0-8A05-F88762B43B4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7377DF-8C61-4C8D-AC10-7262A58B20FD}" type="slidenum">
              <a:rPr lang="en-GB" altLang="en-US">
                <a:latin typeface="Book Antiqua" panose="02040602050305030304" pitchFamily="18" charset="0"/>
              </a:rPr>
              <a:pPr eaLnBrk="1" hangingPunct="1"/>
              <a:t>60</a:t>
            </a:fld>
            <a:endParaRPr lang="en-GB" altLang="en-US">
              <a:latin typeface="Book Antiqua" panose="0204060205030503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00D35331-6E32-4795-906F-3F90460BB01E}"/>
              </a:ext>
            </a:extLst>
          </p:cNvPr>
          <p:cNvSpPr>
            <a:spLocks noGrp="1" noRot="1" noChangeAspect="1" noTextEdit="1"/>
          </p:cNvSpPr>
          <p:nvPr>
            <p:ph type="sldImg"/>
          </p:nvPr>
        </p:nvSpPr>
        <p:spPr>
          <a:ln/>
        </p:spPr>
      </p:sp>
      <p:sp>
        <p:nvSpPr>
          <p:cNvPr id="143363" name="Notes Placeholder 2">
            <a:extLst>
              <a:ext uri="{FF2B5EF4-FFF2-40B4-BE49-F238E27FC236}">
                <a16:creationId xmlns:a16="http://schemas.microsoft.com/office/drawing/2014/main" id="{F6C503D9-3396-46A1-AC19-5FA8B9F76D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DC5FAB87-5F88-4774-80B7-2246E257639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028BC0-D4AC-4B75-B9DA-3C9F009B3F2C}" type="slidenum">
              <a:rPr lang="en-GB" altLang="en-US">
                <a:latin typeface="Book Antiqua" panose="02040602050305030304" pitchFamily="18" charset="0"/>
              </a:rPr>
              <a:pPr eaLnBrk="1" hangingPunct="1"/>
              <a:t>61</a:t>
            </a:fld>
            <a:endParaRPr lang="en-GB" altLang="en-US">
              <a:latin typeface="Book Antiqua" panose="0204060205030503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2F6D5A6C-5258-4A56-BBB0-61204A1EEBA2}"/>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01E40B9F-C5DC-47F5-B6EF-9CC9B7C32D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2DBBD351-A1C7-4516-9DFA-0C3CFA7E983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183859-8A14-4748-83EE-870DCB4D8C40}" type="slidenum">
              <a:rPr lang="en-GB" altLang="en-US">
                <a:latin typeface="Book Antiqua" panose="02040602050305030304" pitchFamily="18" charset="0"/>
              </a:rPr>
              <a:pPr eaLnBrk="1" hangingPunct="1"/>
              <a:t>62</a:t>
            </a:fld>
            <a:endParaRPr lang="en-GB" altLang="en-US">
              <a:latin typeface="Book Antiqua" panose="0204060205030503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7C95B5DB-8958-4E6C-90B4-564ACC81EFA3}"/>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9FC2480D-95B4-4D2F-939A-9F0F4FF2D1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9E89C94A-A492-4FCA-9EB0-3A0442DDAE6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5AB2BF-B9F6-43BF-9A16-361241CF637D}" type="slidenum">
              <a:rPr lang="en-GB" altLang="en-US">
                <a:latin typeface="Book Antiqua" panose="02040602050305030304" pitchFamily="18" charset="0"/>
              </a:rPr>
              <a:pPr eaLnBrk="1" hangingPunct="1"/>
              <a:t>63</a:t>
            </a:fld>
            <a:endParaRPr lang="en-GB" altLang="en-US">
              <a:latin typeface="Book Antiqua" panose="0204060205030503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CD135C45-FCEC-4AB5-BB0C-590C7178A92D}"/>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AD7940C4-594D-4307-90B2-DA39D7C4A1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FB1EC10-4DFB-49B8-9912-A7C262F9B3D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6937CB-C592-4785-9A93-579E4DE31508}" type="slidenum">
              <a:rPr lang="en-GB" altLang="en-US">
                <a:latin typeface="Book Antiqua" panose="02040602050305030304" pitchFamily="18" charset="0"/>
              </a:rPr>
              <a:pPr eaLnBrk="1" hangingPunct="1"/>
              <a:t>64</a:t>
            </a:fld>
            <a:endParaRPr lang="en-GB" altLang="en-US">
              <a:latin typeface="Book Antiqua" panose="0204060205030503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E5DA4326-F7B0-4928-84A1-4B5A1FA9AF7B}"/>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954F4493-4A2E-47E2-9542-F731EB69A2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623B2EA2-1A66-4E31-9BD0-4C9E9B0917F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873C05-D898-4A2E-95E6-4A4B6D668B12}" type="slidenum">
              <a:rPr lang="en-GB" altLang="en-US">
                <a:latin typeface="Book Antiqua" panose="02040602050305030304" pitchFamily="18" charset="0"/>
              </a:rPr>
              <a:pPr eaLnBrk="1" hangingPunct="1"/>
              <a:t>65</a:t>
            </a:fld>
            <a:endParaRPr lang="en-GB" altLang="en-US">
              <a:latin typeface="Book Antiqua" panose="0204060205030503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4F395BA7-3D4E-4F2E-93F0-D5BC9E85F69B}"/>
              </a:ext>
            </a:extLst>
          </p:cNvPr>
          <p:cNvSpPr>
            <a:spLocks noGrp="1" noRot="1" noChangeAspect="1" noTextEdit="1"/>
          </p:cNvSpPr>
          <p:nvPr>
            <p:ph type="sldImg"/>
          </p:nvPr>
        </p:nvSpPr>
        <p:spPr>
          <a:ln/>
        </p:spPr>
      </p:sp>
      <p:sp>
        <p:nvSpPr>
          <p:cNvPr id="148483" name="Notes Placeholder 2">
            <a:extLst>
              <a:ext uri="{FF2B5EF4-FFF2-40B4-BE49-F238E27FC236}">
                <a16:creationId xmlns:a16="http://schemas.microsoft.com/office/drawing/2014/main" id="{7EA7251B-B172-4C90-B235-88B9623460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AD3AD708-91AE-46FB-B3D6-D081CFD4183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EBB9A6-2060-4498-AECC-1FAC604D60D0}" type="slidenum">
              <a:rPr lang="en-GB" altLang="en-US">
                <a:latin typeface="Book Antiqua" panose="02040602050305030304" pitchFamily="18" charset="0"/>
              </a:rPr>
              <a:pPr eaLnBrk="1" hangingPunct="1"/>
              <a:t>66</a:t>
            </a:fld>
            <a:endParaRPr lang="en-GB" altLang="en-US">
              <a:latin typeface="Book Antiqua" panose="0204060205030503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6BDAFD96-772D-4955-852F-A83377277AF7}"/>
              </a:ext>
            </a:extLst>
          </p:cNvPr>
          <p:cNvSpPr>
            <a:spLocks noGrp="1" noRot="1" noChangeAspect="1" noTextEdit="1"/>
          </p:cNvSpPr>
          <p:nvPr>
            <p:ph type="sldImg"/>
          </p:nvPr>
        </p:nvSpPr>
        <p:spPr>
          <a:ln/>
        </p:spPr>
      </p:sp>
      <p:sp>
        <p:nvSpPr>
          <p:cNvPr id="149507" name="Notes Placeholder 2">
            <a:extLst>
              <a:ext uri="{FF2B5EF4-FFF2-40B4-BE49-F238E27FC236}">
                <a16:creationId xmlns:a16="http://schemas.microsoft.com/office/drawing/2014/main" id="{7F3596F8-5980-4D52-82D1-2A29CF04F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381FC8CE-E63D-455E-A496-FAE050B8717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4CFB0D-8273-497F-B5B6-1E763B6684F8}" type="slidenum">
              <a:rPr lang="en-GB" altLang="en-US">
                <a:latin typeface="Book Antiqua" panose="02040602050305030304" pitchFamily="18" charset="0"/>
              </a:rPr>
              <a:pPr eaLnBrk="1" hangingPunct="1"/>
              <a:t>67</a:t>
            </a:fld>
            <a:endParaRPr lang="en-GB" altLang="en-US">
              <a:latin typeface="Book Antiqua" panose="0204060205030503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C785B9CF-C096-43F7-B4FC-3D90C4CBF5B4}"/>
              </a:ext>
            </a:extLst>
          </p:cNvPr>
          <p:cNvSpPr>
            <a:spLocks noGrp="1" noRot="1" noChangeAspect="1" noTextEdit="1"/>
          </p:cNvSpPr>
          <p:nvPr>
            <p:ph type="sldImg"/>
          </p:nvPr>
        </p:nvSpPr>
        <p:spPr>
          <a:ln/>
        </p:spPr>
      </p:sp>
      <p:sp>
        <p:nvSpPr>
          <p:cNvPr id="150531" name="Notes Placeholder 2">
            <a:extLst>
              <a:ext uri="{FF2B5EF4-FFF2-40B4-BE49-F238E27FC236}">
                <a16:creationId xmlns:a16="http://schemas.microsoft.com/office/drawing/2014/main" id="{37BAAB8A-F209-420C-AB46-928A70F36A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A40932C-AF14-4734-85A6-D83943DFA87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4E2BF2-39A2-4FE8-8E4D-1EA9BE645933}" type="slidenum">
              <a:rPr lang="en-GB" altLang="en-US">
                <a:latin typeface="Book Antiqua" panose="02040602050305030304" pitchFamily="18" charset="0"/>
              </a:rPr>
              <a:pPr eaLnBrk="1" hangingPunct="1"/>
              <a:t>68</a:t>
            </a:fld>
            <a:endParaRPr lang="en-GB" altLang="en-US">
              <a:latin typeface="Book Antiqua" panose="0204060205030503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E1BFBE1-0D49-4BA2-9485-189A2222D19A}"/>
              </a:ext>
            </a:extLst>
          </p:cNvPr>
          <p:cNvSpPr>
            <a:spLocks noGrp="1" noRot="1" noChangeAspect="1" noTextEdit="1"/>
          </p:cNvSpPr>
          <p:nvPr>
            <p:ph type="sldImg"/>
          </p:nvPr>
        </p:nvSpPr>
        <p:spPr>
          <a:ln/>
        </p:spPr>
      </p:sp>
      <p:sp>
        <p:nvSpPr>
          <p:cNvPr id="151555" name="Notes Placeholder 2">
            <a:extLst>
              <a:ext uri="{FF2B5EF4-FFF2-40B4-BE49-F238E27FC236}">
                <a16:creationId xmlns:a16="http://schemas.microsoft.com/office/drawing/2014/main" id="{0F1D7753-4F74-45E0-9E92-251F1AB090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4B0E8A1D-3F1F-4FED-BF5C-C448FABA6F9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3BF144-A780-43B3-9D40-25949A458958}" type="slidenum">
              <a:rPr lang="en-GB" altLang="en-US">
                <a:latin typeface="Book Antiqua" panose="02040602050305030304" pitchFamily="18" charset="0"/>
              </a:rPr>
              <a:pPr eaLnBrk="1" hangingPunct="1"/>
              <a:t>69</a:t>
            </a:fld>
            <a:endParaRPr lang="en-GB" altLang="en-US">
              <a:latin typeface="Book Antiqua" panose="0204060205030503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9C2996B-7BBE-45EB-ABC4-9DECDE4BE493}"/>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44C78776-F8BB-4D54-B679-F32899F179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9943651-D1FD-4803-9EE9-6CDBDC27B06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80728-30B2-4C55-B571-920B994EA4D4}" type="slidenum">
              <a:rPr lang="en-GB" altLang="en-US">
                <a:latin typeface="Book Antiqua" panose="02040602050305030304" pitchFamily="18" charset="0"/>
              </a:rPr>
              <a:pPr eaLnBrk="1" hangingPunct="1"/>
              <a:t>7</a:t>
            </a:fld>
            <a:endParaRPr lang="en-GB" altLang="en-US">
              <a:latin typeface="Book Antiqua" panose="0204060205030503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9639EAF3-3C00-489C-8F19-FD3F04847162}"/>
              </a:ext>
            </a:extLst>
          </p:cNvPr>
          <p:cNvSpPr>
            <a:spLocks noGrp="1" noRot="1" noChangeAspect="1" noTextEdit="1"/>
          </p:cNvSpPr>
          <p:nvPr>
            <p:ph type="sldImg"/>
          </p:nvPr>
        </p:nvSpPr>
        <p:spPr>
          <a:ln/>
        </p:spPr>
      </p:sp>
      <p:sp>
        <p:nvSpPr>
          <p:cNvPr id="152579" name="Notes Placeholder 2">
            <a:extLst>
              <a:ext uri="{FF2B5EF4-FFF2-40B4-BE49-F238E27FC236}">
                <a16:creationId xmlns:a16="http://schemas.microsoft.com/office/drawing/2014/main" id="{1A3F95EE-F8DA-42DA-84A0-FC79E1D706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182B802-3835-4E16-BB49-3B4A23237C5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450935-A844-4ACD-A464-D176A0250C7B}" type="slidenum">
              <a:rPr lang="en-GB" altLang="en-US">
                <a:latin typeface="Book Antiqua" panose="02040602050305030304" pitchFamily="18" charset="0"/>
              </a:rPr>
              <a:pPr eaLnBrk="1" hangingPunct="1"/>
              <a:t>70</a:t>
            </a:fld>
            <a:endParaRPr lang="en-GB" altLang="en-US">
              <a:latin typeface="Book Antiqua" panose="0204060205030503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8C59142D-D66A-46A1-9565-9990B6B5352D}"/>
              </a:ext>
            </a:extLst>
          </p:cNvPr>
          <p:cNvSpPr>
            <a:spLocks noGrp="1" noRot="1" noChangeAspect="1" noTextEdit="1"/>
          </p:cNvSpPr>
          <p:nvPr>
            <p:ph type="sldImg"/>
          </p:nvPr>
        </p:nvSpPr>
        <p:spPr>
          <a:ln/>
        </p:spPr>
      </p:sp>
      <p:sp>
        <p:nvSpPr>
          <p:cNvPr id="153603" name="Notes Placeholder 2">
            <a:extLst>
              <a:ext uri="{FF2B5EF4-FFF2-40B4-BE49-F238E27FC236}">
                <a16:creationId xmlns:a16="http://schemas.microsoft.com/office/drawing/2014/main" id="{DF4AA9A7-21EA-43BD-9425-5D3B71C475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F6999B93-0846-4F8B-B058-43F44C1D7E7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C1EEAE-5B0D-4240-98F8-A1AB554FD8E6}" type="slidenum">
              <a:rPr lang="en-GB" altLang="en-US">
                <a:latin typeface="Book Antiqua" panose="02040602050305030304" pitchFamily="18" charset="0"/>
              </a:rPr>
              <a:pPr eaLnBrk="1" hangingPunct="1"/>
              <a:t>71</a:t>
            </a:fld>
            <a:endParaRPr lang="en-GB" altLang="en-US">
              <a:latin typeface="Book Antiqua" panose="0204060205030503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D76CBD2F-6D84-435E-9057-AE39D5088F61}"/>
              </a:ext>
            </a:extLst>
          </p:cNvPr>
          <p:cNvSpPr>
            <a:spLocks noGrp="1" noRot="1" noChangeAspect="1" noTextEdit="1"/>
          </p:cNvSpPr>
          <p:nvPr>
            <p:ph type="sldImg"/>
          </p:nvPr>
        </p:nvSpPr>
        <p:spPr>
          <a:ln/>
        </p:spPr>
      </p:sp>
      <p:sp>
        <p:nvSpPr>
          <p:cNvPr id="154627" name="Notes Placeholder 2">
            <a:extLst>
              <a:ext uri="{FF2B5EF4-FFF2-40B4-BE49-F238E27FC236}">
                <a16:creationId xmlns:a16="http://schemas.microsoft.com/office/drawing/2014/main" id="{6CB5B5EC-FC01-45E2-A6AB-C6E50D136E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290AE3B7-16B0-477B-B287-081853B9C63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A46099-2243-4020-955D-FA483B28EBC3}" type="slidenum">
              <a:rPr lang="en-GB" altLang="en-US">
                <a:latin typeface="Book Antiqua" panose="02040602050305030304" pitchFamily="18" charset="0"/>
              </a:rPr>
              <a:pPr eaLnBrk="1" hangingPunct="1"/>
              <a:t>72</a:t>
            </a:fld>
            <a:endParaRPr lang="en-GB" altLang="en-US">
              <a:latin typeface="Book Antiqua" panose="0204060205030503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F85B634F-460C-41D7-A2B0-16D20484324E}"/>
              </a:ext>
            </a:extLst>
          </p:cNvPr>
          <p:cNvSpPr>
            <a:spLocks noGrp="1" noRot="1" noChangeAspect="1" noTextEdit="1"/>
          </p:cNvSpPr>
          <p:nvPr>
            <p:ph type="sldImg"/>
          </p:nvPr>
        </p:nvSpPr>
        <p:spPr>
          <a:ln/>
        </p:spPr>
      </p:sp>
      <p:sp>
        <p:nvSpPr>
          <p:cNvPr id="155651" name="Notes Placeholder 2">
            <a:extLst>
              <a:ext uri="{FF2B5EF4-FFF2-40B4-BE49-F238E27FC236}">
                <a16:creationId xmlns:a16="http://schemas.microsoft.com/office/drawing/2014/main" id="{88A362F7-90E3-4AC8-9189-5D7C7B2016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140CB8A3-96E6-459A-B972-75D18228FD6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6E276A-C05A-45B6-B691-2625C0721C94}" type="slidenum">
              <a:rPr lang="en-GB" altLang="en-US">
                <a:latin typeface="Book Antiqua" panose="02040602050305030304" pitchFamily="18" charset="0"/>
              </a:rPr>
              <a:pPr eaLnBrk="1" hangingPunct="1"/>
              <a:t>73</a:t>
            </a:fld>
            <a:endParaRPr lang="en-GB" altLang="en-US">
              <a:latin typeface="Book Antiqua" panose="0204060205030503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2902CED2-A8A5-4817-BD8E-4CF9FB8438CE}"/>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A6BD92FE-2E18-4E0A-98FC-35BC202917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86A35067-ADAA-4E47-947B-F3D8287820F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768F98-F131-4DD1-9FBB-3780648A61FF}" type="slidenum">
              <a:rPr lang="en-GB" altLang="en-US">
                <a:latin typeface="Book Antiqua" panose="02040602050305030304" pitchFamily="18" charset="0"/>
              </a:rPr>
              <a:pPr eaLnBrk="1" hangingPunct="1"/>
              <a:t>74</a:t>
            </a:fld>
            <a:endParaRPr lang="en-GB" altLang="en-US">
              <a:latin typeface="Book Antiqua" panose="0204060205030503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EFBF48E-4F5F-412E-A8E5-41F577313F73}"/>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3C32EB03-D99F-482E-ADD0-CDBE6AD7AA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FD188319-2AD7-4101-8490-486A119EDCB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F03B98-93A5-4DBA-A494-959B7316FAB8}" type="slidenum">
              <a:rPr lang="en-GB" altLang="en-US">
                <a:latin typeface="Book Antiqua" panose="02040602050305030304" pitchFamily="18" charset="0"/>
              </a:rPr>
              <a:pPr eaLnBrk="1" hangingPunct="1"/>
              <a:t>8</a:t>
            </a:fld>
            <a:endParaRPr lang="en-GB" altLang="en-US">
              <a:latin typeface="Book Antiqua" panose="0204060205030503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49746DC-5AB7-4C40-8BA5-4C549187AFEE}"/>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8D0EB626-E853-4502-B6A6-4FA6B5DF4C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4" name="Slide Number Placeholder 3">
            <a:extLst>
              <a:ext uri="{FF2B5EF4-FFF2-40B4-BE49-F238E27FC236}">
                <a16:creationId xmlns:a16="http://schemas.microsoft.com/office/drawing/2014/main" id="{C31E9FAF-D2C7-41ED-890D-66F65FB937E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5AA820-A111-40E6-B961-03D1795ABAAC}" type="slidenum">
              <a:rPr lang="en-GB" altLang="en-US">
                <a:latin typeface="Book Antiqua" panose="02040602050305030304" pitchFamily="18" charset="0"/>
              </a:rPr>
              <a:pPr eaLnBrk="1" hangingPunct="1"/>
              <a:t>9</a:t>
            </a:fld>
            <a:endParaRPr lang="en-GB" altLang="en-US">
              <a:latin typeface="Book Antiqua" panose="0204060205030503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06998D5C-3C21-4D9E-981A-C91BE53747EA}"/>
              </a:ext>
            </a:extLst>
          </p:cNvPr>
          <p:cNvSpPr>
            <a:spLocks noGrp="1"/>
          </p:cNvSpPr>
          <p:nvPr>
            <p:ph type="dt" sz="half" idx="10"/>
          </p:nvPr>
        </p:nvSpPr>
        <p:spPr/>
        <p:txBody>
          <a:bodyPr/>
          <a:lstStyle>
            <a:lvl1pPr>
              <a:defRPr/>
            </a:lvl1pPr>
          </a:lstStyle>
          <a:p>
            <a:pPr>
              <a:defRPr/>
            </a:pPr>
            <a:fld id="{735D7A3C-ED91-4B6A-BC9E-056D5B6F67AC}" type="datetimeFigureOut">
              <a:rPr lang="en-US"/>
              <a:pPr>
                <a:defRPr/>
              </a:pPr>
              <a:t>7/1/2021</a:t>
            </a:fld>
            <a:endParaRPr lang="en-NZ"/>
          </a:p>
        </p:txBody>
      </p:sp>
      <p:sp>
        <p:nvSpPr>
          <p:cNvPr id="5" name="Footer Placeholder 4">
            <a:extLst>
              <a:ext uri="{FF2B5EF4-FFF2-40B4-BE49-F238E27FC236}">
                <a16:creationId xmlns:a16="http://schemas.microsoft.com/office/drawing/2014/main" id="{3077EB56-CB3F-4A01-94DB-C93ED42A3A15}"/>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CC287541-657A-4552-8C4D-3FA79E26123D}"/>
              </a:ext>
            </a:extLst>
          </p:cNvPr>
          <p:cNvSpPr>
            <a:spLocks noGrp="1"/>
          </p:cNvSpPr>
          <p:nvPr>
            <p:ph type="sldNum" sz="quarter" idx="12"/>
          </p:nvPr>
        </p:nvSpPr>
        <p:spPr/>
        <p:txBody>
          <a:bodyPr/>
          <a:lstStyle>
            <a:lvl1pPr>
              <a:defRPr/>
            </a:lvl1pPr>
          </a:lstStyle>
          <a:p>
            <a:fld id="{632B6297-D370-4E8E-873E-F6A6A15C1ABC}" type="slidenum">
              <a:rPr lang="en-NZ" altLang="en-US"/>
              <a:pPr/>
              <a:t>‹#›</a:t>
            </a:fld>
            <a:endParaRPr lang="en-NZ" altLang="en-US"/>
          </a:p>
        </p:txBody>
      </p:sp>
    </p:spTree>
    <p:extLst>
      <p:ext uri="{BB962C8B-B14F-4D97-AF65-F5344CB8AC3E}">
        <p14:creationId xmlns:p14="http://schemas.microsoft.com/office/powerpoint/2010/main" val="39127711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CC4257C5-FE56-4682-84D6-4A1C506436F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35939A3-4D71-42AE-B3DD-B27E5D01B3F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B951D18-B7DF-4248-9A9F-9B0EF4DD6F47}"/>
              </a:ext>
            </a:extLst>
          </p:cNvPr>
          <p:cNvSpPr>
            <a:spLocks noGrp="1"/>
          </p:cNvSpPr>
          <p:nvPr>
            <p:ph type="sldNum" sz="quarter" idx="12"/>
          </p:nvPr>
        </p:nvSpPr>
        <p:spPr/>
        <p:txBody>
          <a:bodyPr/>
          <a:lstStyle>
            <a:lvl1pPr>
              <a:defRPr/>
            </a:lvl1pPr>
          </a:lstStyle>
          <a:p>
            <a:fld id="{2FA388C7-01D2-4221-85F5-E262211FC294}" type="slidenum">
              <a:rPr lang="en-GB" altLang="en-US"/>
              <a:pPr/>
              <a:t>‹#›</a:t>
            </a:fld>
            <a:endParaRPr lang="en-GB" altLang="en-US"/>
          </a:p>
        </p:txBody>
      </p:sp>
    </p:spTree>
    <p:extLst>
      <p:ext uri="{BB962C8B-B14F-4D97-AF65-F5344CB8AC3E}">
        <p14:creationId xmlns:p14="http://schemas.microsoft.com/office/powerpoint/2010/main" val="129881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2A539-20C1-4939-A370-BFBDE0FB971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51A55785-9B74-4332-9EBF-839070EBE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8C5A8-234D-4584-A61B-6EBF271E4F78}"/>
              </a:ext>
            </a:extLst>
          </p:cNvPr>
          <p:cNvSpPr>
            <a:spLocks noGrp="1"/>
          </p:cNvSpPr>
          <p:nvPr>
            <p:ph type="sldNum" sz="quarter" idx="12"/>
          </p:nvPr>
        </p:nvSpPr>
        <p:spPr/>
        <p:txBody>
          <a:bodyPr/>
          <a:lstStyle>
            <a:lvl1pPr>
              <a:defRPr/>
            </a:lvl1pPr>
          </a:lstStyle>
          <a:p>
            <a:fld id="{FE419AAF-3DCC-4AB9-9D14-61DA030036B8}" type="slidenum">
              <a:rPr lang="en-GB" altLang="en-US"/>
              <a:pPr/>
              <a:t>‹#›</a:t>
            </a:fld>
            <a:endParaRPr lang="en-GB" altLang="en-US"/>
          </a:p>
        </p:txBody>
      </p:sp>
    </p:spTree>
    <p:extLst>
      <p:ext uri="{BB962C8B-B14F-4D97-AF65-F5344CB8AC3E}">
        <p14:creationId xmlns:p14="http://schemas.microsoft.com/office/powerpoint/2010/main" val="3792875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30D6DED4-8A09-4FE3-B31C-C9CF71E8824D}"/>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3C394D56-16FD-4792-91E6-E06B9E45A846}"/>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8527363F-F7E9-425F-8086-4BB9A0FFD31E}"/>
              </a:ext>
            </a:extLst>
          </p:cNvPr>
          <p:cNvSpPr>
            <a:spLocks noGrp="1"/>
          </p:cNvSpPr>
          <p:nvPr>
            <p:ph type="dt" sz="half" idx="2"/>
          </p:nvPr>
        </p:nvSpPr>
        <p:spPr>
          <a:xfrm>
            <a:off x="457200" y="6416675"/>
            <a:ext cx="2133600" cy="365125"/>
          </a:xfrm>
          <a:prstGeom prst="rect">
            <a:avLst/>
          </a:prstGeom>
        </p:spPr>
        <p:txBody>
          <a:bodyPr vert="horz" anchor="b"/>
          <a:lstStyle>
            <a:lvl1pPr fontAlgn="auto">
              <a:spcBef>
                <a:spcPts val="0"/>
              </a:spcBef>
              <a:spcAft>
                <a:spcPts val="0"/>
              </a:spcAft>
              <a:defRPr sz="1200">
                <a:solidFill>
                  <a:schemeClr val="tx1">
                    <a:shade val="50000"/>
                  </a:schemeClr>
                </a:solidFill>
                <a:latin typeface="+mn-lt"/>
                <a:cs typeface="+mn-cs"/>
              </a:defRPr>
            </a:lvl1pPr>
          </a:lstStyle>
          <a:p>
            <a:pPr>
              <a:defRPr/>
            </a:pPr>
            <a:fld id="{74BABEA6-C291-4024-A06D-5623C839F411}" type="datetimeFigureOut">
              <a:rPr lang="en-US"/>
              <a:pPr>
                <a:defRPr/>
              </a:pPr>
              <a:t>7/1/2021</a:t>
            </a:fld>
            <a:endParaRPr lang="en-NZ"/>
          </a:p>
        </p:txBody>
      </p:sp>
      <p:sp>
        <p:nvSpPr>
          <p:cNvPr id="8" name="Footer Placeholder 4">
            <a:extLst>
              <a:ext uri="{FF2B5EF4-FFF2-40B4-BE49-F238E27FC236}">
                <a16:creationId xmlns:a16="http://schemas.microsoft.com/office/drawing/2014/main" id="{DA36B7B7-5114-4CDF-875D-A512AE621215}"/>
              </a:ext>
            </a:extLst>
          </p:cNvPr>
          <p:cNvSpPr>
            <a:spLocks noGrp="1"/>
          </p:cNvSpPr>
          <p:nvPr>
            <p:ph type="ftr" sz="quarter" idx="3"/>
          </p:nvPr>
        </p:nvSpPr>
        <p:spPr>
          <a:xfrm>
            <a:off x="3124200" y="6416675"/>
            <a:ext cx="2895600" cy="365125"/>
          </a:xfrm>
          <a:prstGeom prst="rect">
            <a:avLst/>
          </a:prstGeom>
        </p:spPr>
        <p:txBody>
          <a:bodyPr vert="horz" anchor="b"/>
          <a:lstStyle>
            <a:lvl1pPr algn="ctr" fontAlgn="auto">
              <a:spcBef>
                <a:spcPts val="0"/>
              </a:spcBef>
              <a:spcAft>
                <a:spcPts val="0"/>
              </a:spcAft>
              <a:defRPr sz="1200">
                <a:solidFill>
                  <a:schemeClr val="tx1">
                    <a:shade val="50000"/>
                  </a:schemeClr>
                </a:solidFill>
                <a:latin typeface="+mn-lt"/>
                <a:cs typeface="+mn-cs"/>
              </a:defRPr>
            </a:lvl1pPr>
          </a:lstStyle>
          <a:p>
            <a:pPr>
              <a:defRPr/>
            </a:pPr>
            <a:endParaRPr lang="en-NZ"/>
          </a:p>
        </p:txBody>
      </p:sp>
      <p:sp>
        <p:nvSpPr>
          <p:cNvPr id="9" name="Slide Number Placeholder 5">
            <a:extLst>
              <a:ext uri="{FF2B5EF4-FFF2-40B4-BE49-F238E27FC236}">
                <a16:creationId xmlns:a16="http://schemas.microsoft.com/office/drawing/2014/main" id="{0EFB467B-513C-45B8-A8BC-A4091ABB91E0}"/>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FB170FAB-BDE9-4D77-8288-BDB184D6CE88}" type="slidenum">
              <a:rPr lang="en-NZ" altLang="en-US"/>
              <a:pPr/>
              <a:t>‹#›</a:t>
            </a:fld>
            <a:endParaRPr lang="en-NZ" altLang="en-US"/>
          </a:p>
        </p:txBody>
      </p:sp>
    </p:spTree>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83E2348-FBB2-49AF-8BC9-AC4FC8B03CDF}"/>
              </a:ext>
            </a:extLst>
          </p:cNvPr>
          <p:cNvSpPr>
            <a:spLocks noGrp="1"/>
          </p:cNvSpPr>
          <p:nvPr>
            <p:ph type="title" idx="4294967295"/>
          </p:nvPr>
        </p:nvSpPr>
        <p:spPr bwMode="auto">
          <a:xfrm>
            <a:off x="457200" y="274638"/>
            <a:ext cx="8507413" cy="1138237"/>
          </a:xfrm>
        </p:spPr>
        <p:txBody>
          <a:bodyPr wrap="square" lIns="91440" tIns="45720" rIns="91440" bIns="45720" numCol="1" anchorCtr="0" compatLnSpc="1">
            <a:prstTxWarp prst="textNoShape">
              <a:avLst/>
            </a:prstTxWarp>
            <a:normAutofit fontScale="90000"/>
          </a:bodyPr>
          <a:lstStyle/>
          <a:p>
            <a:pPr eaLnBrk="1" hangingPunct="1">
              <a:defRPr/>
            </a:pPr>
            <a:br>
              <a:rPr lang="en-NZ" sz="3700" dirty="0">
                <a:ln>
                  <a:noFill/>
                </a:ln>
                <a:solidFill>
                  <a:schemeClr val="accent1"/>
                </a:solidFill>
                <a:effectLst/>
                <a:latin typeface="Lucida Sans" pitchFamily="34" charset="0"/>
              </a:rPr>
            </a:br>
            <a:r>
              <a:rPr lang="en-NZ" sz="4400" dirty="0">
                <a:ln>
                  <a:noFill/>
                </a:ln>
                <a:solidFill>
                  <a:schemeClr val="accent1"/>
                </a:solidFill>
                <a:effectLst/>
                <a:latin typeface="Lucida Sans" pitchFamily="34" charset="0"/>
              </a:rPr>
              <a:t>A GUIDE TO SERVICE ACCREDITATION ASSESSOR TRAINING</a:t>
            </a:r>
            <a:endParaRPr lang="en-GB" sz="4400" dirty="0">
              <a:ln>
                <a:noFill/>
              </a:ln>
              <a:solidFill>
                <a:schemeClr val="accent1"/>
              </a:solidFill>
              <a:effectLst/>
              <a:latin typeface="Lucida Sans" pitchFamily="34" charset="0"/>
            </a:endParaRPr>
          </a:p>
        </p:txBody>
      </p:sp>
      <p:pic>
        <p:nvPicPr>
          <p:cNvPr id="38921" name="Picture 9" descr="aabanner_left">
            <a:extLst>
              <a:ext uri="{FF2B5EF4-FFF2-40B4-BE49-F238E27FC236}">
                <a16:creationId xmlns:a16="http://schemas.microsoft.com/office/drawing/2014/main" id="{CE17253E-EF60-4E43-AAA8-9561E7EB7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6092825"/>
            <a:ext cx="30527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ADHB_CorpLogo_96dpi">
            <a:extLst>
              <a:ext uri="{FF2B5EF4-FFF2-40B4-BE49-F238E27FC236}">
                <a16:creationId xmlns:a16="http://schemas.microsoft.com/office/drawing/2014/main" id="{66441DE6-7C57-4722-8E70-7417AD063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724400"/>
            <a:ext cx="17287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CMDHB-wwwheader">
            <a:extLst>
              <a:ext uri="{FF2B5EF4-FFF2-40B4-BE49-F238E27FC236}">
                <a16:creationId xmlns:a16="http://schemas.microsoft.com/office/drawing/2014/main" id="{2F4A6066-D623-44A8-8943-590099380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941888"/>
            <a:ext cx="60579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logo">
            <a:extLst>
              <a:ext uri="{FF2B5EF4-FFF2-40B4-BE49-F238E27FC236}">
                <a16:creationId xmlns:a16="http://schemas.microsoft.com/office/drawing/2014/main" id="{5D94664B-22B8-4229-90F2-DBDB3C2664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5949950"/>
            <a:ext cx="1698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logoheader">
            <a:extLst>
              <a:ext uri="{FF2B5EF4-FFF2-40B4-BE49-F238E27FC236}">
                <a16:creationId xmlns:a16="http://schemas.microsoft.com/office/drawing/2014/main" id="{189CA851-2139-4F5D-9DB4-DF8874CC50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5876925"/>
            <a:ext cx="1800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Rectangle 16">
            <a:extLst>
              <a:ext uri="{FF2B5EF4-FFF2-40B4-BE49-F238E27FC236}">
                <a16:creationId xmlns:a16="http://schemas.microsoft.com/office/drawing/2014/main" id="{D7FF14AD-CC95-4CA8-A11E-145A3C0EC8BF}"/>
              </a:ext>
            </a:extLst>
          </p:cNvPr>
          <p:cNvSpPr>
            <a:spLocks noChangeArrowheads="1"/>
          </p:cNvSpPr>
          <p:nvPr/>
        </p:nvSpPr>
        <p:spPr bwMode="auto">
          <a:xfrm>
            <a:off x="395288" y="2205038"/>
            <a:ext cx="8424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accent1"/>
                </a:solidFill>
              </a:rPr>
              <a:t>the right piece of equipment</a:t>
            </a:r>
          </a:p>
          <a:p>
            <a:pPr eaLnBrk="1" hangingPunct="1"/>
            <a:r>
              <a:rPr lang="en-US" altLang="en-US">
                <a:solidFill>
                  <a:schemeClr val="accent1"/>
                </a:solidFill>
              </a:rPr>
              <a:t>                      ……. at the right time</a:t>
            </a:r>
            <a:endParaRPr lang="en-US" altLang="en-US">
              <a:solidFill>
                <a:srgbClr val="FFFF00"/>
              </a:solidFill>
            </a:endParaRPr>
          </a:p>
          <a:p>
            <a:pPr algn="r" eaLnBrk="1" hangingPunct="1"/>
            <a:r>
              <a:rPr lang="en-US" altLang="en-US">
                <a:solidFill>
                  <a:schemeClr val="accent1"/>
                </a:solidFill>
              </a:rPr>
              <a:t>with the least amount of duplication of assessment .….</a:t>
            </a:r>
            <a:endParaRPr lang="en-NZ" altLang="en-US">
              <a:solidFill>
                <a:schemeClr val="accent1"/>
              </a:solidFill>
            </a:endParaRPr>
          </a:p>
        </p:txBody>
      </p:sp>
      <p:pic>
        <p:nvPicPr>
          <p:cNvPr id="5129" name="Picture 10" descr="logo_hvdhb.png">
            <a:extLst>
              <a:ext uri="{FF2B5EF4-FFF2-40B4-BE49-F238E27FC236}">
                <a16:creationId xmlns:a16="http://schemas.microsoft.com/office/drawing/2014/main" id="{C22F34C1-2515-4B8E-9E2D-B9F5B02A0E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5815013"/>
            <a:ext cx="19827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8928"/>
                                        </p:tgtEl>
                                        <p:attrNameLst>
                                          <p:attrName>style.visibility</p:attrName>
                                        </p:attrNameLst>
                                      </p:cBhvr>
                                      <p:to>
                                        <p:strVal val="visible"/>
                                      </p:to>
                                    </p:set>
                                    <p:animEffect transition="in" filter="dissolve">
                                      <p:cBhvr>
                                        <p:cTn id="13" dur="500"/>
                                        <p:tgtEl>
                                          <p:spTgt spid="389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8922"/>
                                        </p:tgtEl>
                                        <p:attrNameLst>
                                          <p:attrName>style.visibility</p:attrName>
                                        </p:attrNameLst>
                                      </p:cBhvr>
                                      <p:to>
                                        <p:strVal val="visible"/>
                                      </p:to>
                                    </p:set>
                                    <p:animEffect transition="in" filter="checkerboard(across)">
                                      <p:cBhvr>
                                        <p:cTn id="18" dur="500"/>
                                        <p:tgtEl>
                                          <p:spTgt spid="38922"/>
                                        </p:tgtEl>
                                      </p:cBhvr>
                                    </p:animEffect>
                                  </p:childTnLst>
                                </p:cTn>
                              </p:par>
                              <p:par>
                                <p:cTn id="19" presetID="5" presetClass="entr" presetSubtype="10" fill="hold" nodeType="withEffect">
                                  <p:stCondLst>
                                    <p:cond delay="0"/>
                                  </p:stCondLst>
                                  <p:childTnLst>
                                    <p:set>
                                      <p:cBhvr>
                                        <p:cTn id="20" dur="1" fill="hold">
                                          <p:stCondLst>
                                            <p:cond delay="0"/>
                                          </p:stCondLst>
                                        </p:cTn>
                                        <p:tgtEl>
                                          <p:spTgt spid="38923"/>
                                        </p:tgtEl>
                                        <p:attrNameLst>
                                          <p:attrName>style.visibility</p:attrName>
                                        </p:attrNameLst>
                                      </p:cBhvr>
                                      <p:to>
                                        <p:strVal val="visible"/>
                                      </p:to>
                                    </p:set>
                                    <p:animEffect transition="in" filter="checkerboard(across)">
                                      <p:cBhvr>
                                        <p:cTn id="21" dur="500"/>
                                        <p:tgtEl>
                                          <p:spTgt spid="38923"/>
                                        </p:tgtEl>
                                      </p:cBhvr>
                                    </p:animEffect>
                                  </p:childTnLst>
                                </p:cTn>
                              </p:par>
                              <p:par>
                                <p:cTn id="22" presetID="5" presetClass="entr" presetSubtype="10" fill="hold" nodeType="with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checkerboard(across)">
                                      <p:cBhvr>
                                        <p:cTn id="24" dur="500"/>
                                        <p:tgtEl>
                                          <p:spTgt spid="38921"/>
                                        </p:tgtEl>
                                      </p:cBhvr>
                                    </p:animEffect>
                                  </p:childTnLst>
                                </p:cTn>
                              </p:par>
                              <p:par>
                                <p:cTn id="25" presetID="5" presetClass="entr" presetSubtype="10" fill="hold" nodeType="withEffect">
                                  <p:stCondLst>
                                    <p:cond delay="0"/>
                                  </p:stCondLst>
                                  <p:childTnLst>
                                    <p:set>
                                      <p:cBhvr>
                                        <p:cTn id="26" dur="1" fill="hold">
                                          <p:stCondLst>
                                            <p:cond delay="0"/>
                                          </p:stCondLst>
                                        </p:cTn>
                                        <p:tgtEl>
                                          <p:spTgt spid="38925"/>
                                        </p:tgtEl>
                                        <p:attrNameLst>
                                          <p:attrName>style.visibility</p:attrName>
                                        </p:attrNameLst>
                                      </p:cBhvr>
                                      <p:to>
                                        <p:strVal val="visible"/>
                                      </p:to>
                                    </p:set>
                                    <p:animEffect transition="in" filter="checkerboard(across)">
                                      <p:cBhvr>
                                        <p:cTn id="27" dur="500"/>
                                        <p:tgtEl>
                                          <p:spTgt spid="38925"/>
                                        </p:tgtEl>
                                      </p:cBhvr>
                                    </p:animEffect>
                                  </p:childTnLst>
                                </p:cTn>
                              </p:par>
                              <p:par>
                                <p:cTn id="28" presetID="5" presetClass="entr" presetSubtype="10" fill="hold" nodeType="withEffect">
                                  <p:stCondLst>
                                    <p:cond delay="0"/>
                                  </p:stCondLst>
                                  <p:childTnLst>
                                    <p:set>
                                      <p:cBhvr>
                                        <p:cTn id="29" dur="1" fill="hold">
                                          <p:stCondLst>
                                            <p:cond delay="0"/>
                                          </p:stCondLst>
                                        </p:cTn>
                                        <p:tgtEl>
                                          <p:spTgt spid="38926"/>
                                        </p:tgtEl>
                                        <p:attrNameLst>
                                          <p:attrName>style.visibility</p:attrName>
                                        </p:attrNameLst>
                                      </p:cBhvr>
                                      <p:to>
                                        <p:strVal val="visible"/>
                                      </p:to>
                                    </p:set>
                                    <p:animEffect transition="in" filter="checkerboard(across)">
                                      <p:cBhvr>
                                        <p:cTn id="30" dur="500"/>
                                        <p:tgtEl>
                                          <p:spTgt spid="3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CDD-E41A-42C7-A998-52485CBB3EB2}"/>
              </a:ext>
            </a:extLst>
          </p:cNvPr>
          <p:cNvSpPr>
            <a:spLocks noGrp="1"/>
          </p:cNvSpPr>
          <p:nvPr>
            <p:ph type="title" idx="4294967295"/>
          </p:nvPr>
        </p:nvSpPr>
        <p:spPr/>
        <p:txBody>
          <a:bodyPr/>
          <a:lstStyle/>
          <a:p>
            <a:pPr eaLnBrk="1" fontAlgn="auto" hangingPunct="1">
              <a:spcAft>
                <a:spcPts val="0"/>
              </a:spcAft>
              <a:defRPr/>
            </a:pPr>
            <a:r>
              <a:rPr lang="en-US" dirty="0">
                <a:solidFill>
                  <a:schemeClr val="tx1"/>
                </a:solidFill>
                <a:latin typeface="+mj-lt"/>
              </a:rPr>
              <a:t>Session 1</a:t>
            </a:r>
            <a:endParaRPr lang="en-NZ" dirty="0">
              <a:solidFill>
                <a:schemeClr val="tx1"/>
              </a:solidFill>
              <a:latin typeface="+mj-lt"/>
            </a:endParaRPr>
          </a:p>
        </p:txBody>
      </p:sp>
      <p:sp>
        <p:nvSpPr>
          <p:cNvPr id="14339" name="Content Placeholder 2">
            <a:extLst>
              <a:ext uri="{FF2B5EF4-FFF2-40B4-BE49-F238E27FC236}">
                <a16:creationId xmlns:a16="http://schemas.microsoft.com/office/drawing/2014/main" id="{847E58B7-ADD5-47C5-88FF-41E5B5E30A64}"/>
              </a:ext>
            </a:extLst>
          </p:cNvPr>
          <p:cNvSpPr>
            <a:spLocks noGrp="1"/>
          </p:cNvSpPr>
          <p:nvPr>
            <p:ph idx="4294967295"/>
          </p:nvPr>
        </p:nvSpPr>
        <p:spPr/>
        <p:txBody>
          <a:bodyPr/>
          <a:lstStyle/>
          <a:p>
            <a:pPr eaLnBrk="1" hangingPunct="1"/>
            <a:r>
              <a:rPr lang="en-US" altLang="en-US">
                <a:latin typeface="Book Antiqua" panose="02040602050305030304" pitchFamily="18" charset="0"/>
              </a:rPr>
              <a:t>Reason for training</a:t>
            </a:r>
          </a:p>
          <a:p>
            <a:pPr eaLnBrk="1" hangingPunct="1">
              <a:buFont typeface="Wingdings 2" panose="05020102010507070707" pitchFamily="18" charset="2"/>
              <a:buNone/>
            </a:pPr>
            <a:endParaRPr lang="en-US" altLang="en-US">
              <a:latin typeface="Book Antiqua" panose="02040602050305030304" pitchFamily="18" charset="0"/>
            </a:endParaRPr>
          </a:p>
          <a:p>
            <a:pPr eaLnBrk="1" hangingPunct="1"/>
            <a:r>
              <a:rPr lang="en-US" altLang="en-US">
                <a:latin typeface="Book Antiqua" panose="02040602050305030304" pitchFamily="18" charset="0"/>
              </a:rPr>
              <a:t>Eligibility criteria for permanent equipment</a:t>
            </a:r>
          </a:p>
          <a:p>
            <a:pPr eaLnBrk="1" hangingPunct="1">
              <a:buFont typeface="Wingdings 2" panose="05020102010507070707" pitchFamily="18" charset="2"/>
              <a:buNone/>
            </a:pPr>
            <a:endParaRPr lang="en-US" altLang="en-US">
              <a:latin typeface="Book Antiqua" panose="02040602050305030304" pitchFamily="18" charset="0"/>
            </a:endParaRPr>
          </a:p>
          <a:p>
            <a:pPr eaLnBrk="1" hangingPunct="1"/>
            <a:r>
              <a:rPr lang="en-US" altLang="en-US">
                <a:latin typeface="Book Antiqua" panose="02040602050305030304" pitchFamily="18" charset="0"/>
              </a:rPr>
              <a:t>Clinical reasoning for the provision of equipment</a:t>
            </a:r>
          </a:p>
          <a:p>
            <a:pPr eaLnBrk="1" hangingPunct="1">
              <a:buFont typeface="Wingdings 2" panose="05020102010507070707" pitchFamily="18" charset="2"/>
              <a:buNone/>
            </a:pPr>
            <a:endParaRPr lang="en-US" altLang="en-US">
              <a:latin typeface="Book Antiqua" panose="02040602050305030304" pitchFamily="18" charset="0"/>
            </a:endParaRPr>
          </a:p>
          <a:p>
            <a:pPr eaLnBrk="1" hangingPunct="1"/>
            <a:r>
              <a:rPr lang="en-US" altLang="en-US">
                <a:latin typeface="Book Antiqua" panose="02040602050305030304" pitchFamily="18" charset="0"/>
              </a:rPr>
              <a:t>Questions</a:t>
            </a:r>
            <a:endParaRPr lang="en-NZ" altLang="en-US">
              <a:latin typeface="Book Antiqua" panose="0204060205030503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307EF6BA-4CCE-4615-A937-91D36F272A4A}"/>
              </a:ext>
            </a:extLst>
          </p:cNvPr>
          <p:cNvSpPr>
            <a:spLocks noGrp="1"/>
          </p:cNvSpPr>
          <p:nvPr>
            <p:ph type="body" idx="4294967295"/>
          </p:nvPr>
        </p:nvSpPr>
        <p:spPr>
          <a:xfrm>
            <a:off x="457200" y="1524000"/>
            <a:ext cx="3008313" cy="4602163"/>
          </a:xfrm>
        </p:spPr>
        <p:txBody>
          <a:bodyPr/>
          <a:lstStyle/>
          <a:p>
            <a:pPr marL="0" indent="0" eaLnBrk="1" hangingPunct="1">
              <a:buFont typeface="Wingdings" panose="05000000000000000000" pitchFamily="2" charset="2"/>
              <a:buChar char="v"/>
            </a:pPr>
            <a:endParaRPr lang="en-US" altLang="en-US">
              <a:latin typeface="Book Antiqua" panose="02040602050305030304" pitchFamily="18" charset="0"/>
            </a:endParaRPr>
          </a:p>
          <a:p>
            <a:pPr marL="0" indent="0" eaLnBrk="1" hangingPunct="1">
              <a:buFont typeface="Wingdings 2" panose="05020102010507070707" pitchFamily="18" charset="2"/>
              <a:buNone/>
            </a:pPr>
            <a:endParaRPr lang="en-NZ" altLang="en-US">
              <a:latin typeface="Book Antiqua" panose="02040602050305030304" pitchFamily="18" charset="0"/>
            </a:endParaRPr>
          </a:p>
        </p:txBody>
      </p:sp>
      <p:sp>
        <p:nvSpPr>
          <p:cNvPr id="3" name="Content Placeholder 2">
            <a:extLst>
              <a:ext uri="{FF2B5EF4-FFF2-40B4-BE49-F238E27FC236}">
                <a16:creationId xmlns:a16="http://schemas.microsoft.com/office/drawing/2014/main" id="{0448E390-974D-4017-AD80-E27253BA7198}"/>
              </a:ext>
            </a:extLst>
          </p:cNvPr>
          <p:cNvSpPr>
            <a:spLocks noGrp="1"/>
          </p:cNvSpPr>
          <p:nvPr>
            <p:ph sz="half" idx="4294967295"/>
          </p:nvPr>
        </p:nvSpPr>
        <p:spPr>
          <a:xfrm>
            <a:off x="684213" y="273050"/>
            <a:ext cx="8002587" cy="5853113"/>
          </a:xfrm>
        </p:spPr>
        <p:txBody>
          <a:bodyPr/>
          <a:lstStyle/>
          <a:p>
            <a:pPr algn="ctr" eaLnBrk="1" hangingPunct="1">
              <a:buFont typeface="Wingdings 2" panose="05020102010507070707" pitchFamily="18" charset="2"/>
              <a:buNone/>
            </a:pPr>
            <a:r>
              <a:rPr lang="en-US" altLang="en-US" sz="3300" b="1">
                <a:latin typeface="Book Antiqua" panose="02040602050305030304" pitchFamily="18" charset="0"/>
              </a:rPr>
              <a:t>Why have Service Accreditation?</a:t>
            </a:r>
          </a:p>
          <a:p>
            <a:pPr algn="ctr" eaLnBrk="1" hangingPunct="1">
              <a:buFont typeface="Wingdings 2" panose="05020102010507070707" pitchFamily="18" charset="2"/>
              <a:buNone/>
            </a:pPr>
            <a:endParaRPr lang="en-US" altLang="en-US" sz="2600" b="1">
              <a:latin typeface="Book Antiqua" panose="02040602050305030304" pitchFamily="18" charset="0"/>
            </a:endParaRPr>
          </a:p>
          <a:p>
            <a:pPr eaLnBrk="1" hangingPunct="1"/>
            <a:r>
              <a:rPr lang="en-US" altLang="en-US" sz="2600">
                <a:latin typeface="Book Antiqua" panose="02040602050305030304" pitchFamily="18" charset="0"/>
              </a:rPr>
              <a:t>Minimise risk to client and yourself</a:t>
            </a:r>
          </a:p>
          <a:p>
            <a:pPr eaLnBrk="1" hangingPunct="1"/>
            <a:r>
              <a:rPr lang="en-US" altLang="en-US" sz="2600">
                <a:latin typeface="Book Antiqua" panose="02040602050305030304" pitchFamily="18" charset="0"/>
              </a:rPr>
              <a:t>Minimise time delay</a:t>
            </a:r>
          </a:p>
          <a:p>
            <a:pPr eaLnBrk="1" hangingPunct="1"/>
            <a:r>
              <a:rPr lang="en-US" altLang="en-US" sz="2600">
                <a:latin typeface="Book Antiqua" panose="02040602050305030304" pitchFamily="18" charset="0"/>
              </a:rPr>
              <a:t>Reduce the number of health care workers coming in to a person’s life / home</a:t>
            </a:r>
          </a:p>
          <a:p>
            <a:pPr eaLnBrk="1" hangingPunct="1"/>
            <a:r>
              <a:rPr lang="en-US" altLang="en-US" sz="2600">
                <a:latin typeface="Book Antiqua" panose="02040602050305030304" pitchFamily="18" charset="0"/>
              </a:rPr>
              <a:t>Make the best use of staff resources</a:t>
            </a:r>
          </a:p>
          <a:p>
            <a:pPr eaLnBrk="1" hangingPunct="1"/>
            <a:r>
              <a:rPr lang="en-US" altLang="en-US" sz="2600">
                <a:latin typeface="Book Antiqua" panose="02040602050305030304" pitchFamily="18" charset="0"/>
              </a:rPr>
              <a:t>It fits within several disciplines’ assessments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2784-BE26-4B9D-824C-A7324C2F5AF2}"/>
              </a:ext>
            </a:extLst>
          </p:cNvPr>
          <p:cNvSpPr>
            <a:spLocks noGrp="1"/>
          </p:cNvSpPr>
          <p:nvPr>
            <p:ph type="title" idx="4294967295"/>
          </p:nvPr>
        </p:nvSpPr>
        <p:spPr>
          <a:xfrm>
            <a:off x="500034" y="571480"/>
            <a:ext cx="8229600" cy="1143000"/>
          </a:xfrm>
        </p:spPr>
        <p:txBody>
          <a:bodyPr/>
          <a:lstStyle/>
          <a:p>
            <a:pPr algn="l" eaLnBrk="1" fontAlgn="auto" hangingPunct="1">
              <a:spcAft>
                <a:spcPts val="0"/>
              </a:spcAft>
              <a:defRPr/>
            </a:pPr>
            <a:r>
              <a:rPr lang="en-US" sz="4400" dirty="0">
                <a:solidFill>
                  <a:schemeClr val="tx1"/>
                </a:solidFill>
                <a:latin typeface="+mj-lt"/>
              </a:rPr>
              <a:t>Current Practice</a:t>
            </a:r>
            <a:endParaRPr lang="en-NZ" sz="4400" dirty="0">
              <a:solidFill>
                <a:schemeClr val="tx1"/>
              </a:solidFill>
              <a:latin typeface="+mj-lt"/>
            </a:endParaRPr>
          </a:p>
        </p:txBody>
      </p:sp>
      <p:sp>
        <p:nvSpPr>
          <p:cNvPr id="3" name="Content Placeholder 2">
            <a:extLst>
              <a:ext uri="{FF2B5EF4-FFF2-40B4-BE49-F238E27FC236}">
                <a16:creationId xmlns:a16="http://schemas.microsoft.com/office/drawing/2014/main" id="{1CE89185-F84B-4671-AB07-924127CABFBE}"/>
              </a:ext>
            </a:extLst>
          </p:cNvPr>
          <p:cNvSpPr>
            <a:spLocks noGrp="1"/>
          </p:cNvSpPr>
          <p:nvPr>
            <p:ph idx="4294967295"/>
          </p:nvPr>
        </p:nvSpPr>
        <p:spPr/>
        <p:txBody>
          <a:bodyPr>
            <a:normAutofit fontScale="92500" lnSpcReduction="20000"/>
          </a:bodyPr>
          <a:lstStyle/>
          <a:p>
            <a:pPr eaLnBrk="1" hangingPunct="1">
              <a:lnSpc>
                <a:spcPct val="90000"/>
              </a:lnSpc>
              <a:defRPr/>
            </a:pPr>
            <a:endParaRPr lang="en-US" dirty="0">
              <a:latin typeface="Book Antiqua" pitchFamily="18" charset="0"/>
            </a:endParaRPr>
          </a:p>
          <a:p>
            <a:pPr eaLnBrk="1" hangingPunct="1">
              <a:lnSpc>
                <a:spcPct val="90000"/>
              </a:lnSpc>
              <a:defRPr/>
            </a:pPr>
            <a:r>
              <a:rPr lang="en-US" dirty="0">
                <a:latin typeface="Book Antiqua" pitchFamily="18" charset="0"/>
              </a:rPr>
              <a:t>Occupational Therapists (OT) are accredited under the Accreditation Framework to recommend personal care and household management equipment for disabled people with long term equipment needs</a:t>
            </a:r>
          </a:p>
          <a:p>
            <a:pPr eaLnBrk="1" hangingPunct="1">
              <a:lnSpc>
                <a:spcPct val="90000"/>
              </a:lnSpc>
              <a:defRPr/>
            </a:pPr>
            <a:endParaRPr lang="en-US" dirty="0">
              <a:latin typeface="Book Antiqua" pitchFamily="18" charset="0"/>
            </a:endParaRPr>
          </a:p>
          <a:p>
            <a:pPr eaLnBrk="1" hangingPunct="1">
              <a:lnSpc>
                <a:spcPct val="90000"/>
              </a:lnSpc>
              <a:defRPr/>
            </a:pPr>
            <a:r>
              <a:rPr lang="en-US" dirty="0">
                <a:latin typeface="Book Antiqua" pitchFamily="18" charset="0"/>
              </a:rPr>
              <a:t>Physiotherapists (PT) are accredited under the Accreditation Framework to recommend walking aids for disabled people with long term equipment needs</a:t>
            </a:r>
          </a:p>
          <a:p>
            <a:pPr eaLnBrk="1" hangingPunct="1">
              <a:lnSpc>
                <a:spcPct val="90000"/>
              </a:lnSpc>
              <a:buFont typeface="Wingdings 2" panose="05020102010507070707" pitchFamily="18" charset="2"/>
              <a:buNone/>
              <a:defRPr/>
            </a:pPr>
            <a:endParaRPr lang="en-US" dirty="0">
              <a:latin typeface="Book Antiqua" pitchFamily="18" charset="0"/>
            </a:endParaRPr>
          </a:p>
          <a:p>
            <a:pPr eaLnBrk="1" hangingPunct="1">
              <a:lnSpc>
                <a:spcPct val="90000"/>
              </a:lnSpc>
              <a:defRPr/>
            </a:pPr>
            <a:r>
              <a:rPr lang="en-US" dirty="0">
                <a:latin typeface="Book Antiqua" pitchFamily="18" charset="0"/>
              </a:rPr>
              <a:t>Clients who need long term personal health, household management or mobility equipment are referred to an OT or PT</a:t>
            </a:r>
          </a:p>
          <a:p>
            <a:pPr eaLnBrk="1" hangingPunct="1">
              <a:lnSpc>
                <a:spcPct val="90000"/>
              </a:lnSpc>
              <a:buFont typeface="Wingdings 2" panose="05020102010507070707" pitchFamily="18" charset="2"/>
              <a:buNone/>
              <a:defRPr/>
            </a:pPr>
            <a:endParaRPr lang="en-NZ" dirty="0">
              <a:latin typeface="Book Antiqua" pitchFamily="18" charset="0"/>
            </a:endParaRPr>
          </a:p>
        </p:txBody>
      </p:sp>
      <p:pic>
        <p:nvPicPr>
          <p:cNvPr id="16388" name="Picture 4" descr="j0319626.wmf">
            <a:extLst>
              <a:ext uri="{FF2B5EF4-FFF2-40B4-BE49-F238E27FC236}">
                <a16:creationId xmlns:a16="http://schemas.microsoft.com/office/drawing/2014/main" id="{54F58DF7-2676-4D8E-89AC-9E2818F155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214313"/>
            <a:ext cx="18129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F6221F43-68F2-4454-80D0-A42F300A3EAA}"/>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GB" dirty="0">
                <a:ln>
                  <a:noFill/>
                </a:ln>
                <a:solidFill>
                  <a:srgbClr val="FFFF00"/>
                </a:solidFill>
                <a:effectLst/>
                <a:latin typeface="Lucida Sans" pitchFamily="34" charset="0"/>
              </a:rPr>
              <a:t>What will be different </a:t>
            </a:r>
          </a:p>
        </p:txBody>
      </p:sp>
      <p:sp>
        <p:nvSpPr>
          <p:cNvPr id="17411" name="Rectangle 5">
            <a:extLst>
              <a:ext uri="{FF2B5EF4-FFF2-40B4-BE49-F238E27FC236}">
                <a16:creationId xmlns:a16="http://schemas.microsoft.com/office/drawing/2014/main" id="{6A48C34C-E011-4C45-B6B0-E08CE390FF30}"/>
              </a:ext>
            </a:extLst>
          </p:cNvPr>
          <p:cNvSpPr>
            <a:spLocks noGrp="1"/>
          </p:cNvSpPr>
          <p:nvPr>
            <p:ph type="body" idx="4294967295"/>
          </p:nvPr>
        </p:nvSpPr>
        <p:spPr/>
        <p:txBody>
          <a:bodyPr/>
          <a:lstStyle/>
          <a:p>
            <a:pPr eaLnBrk="1" hangingPunct="1"/>
            <a:r>
              <a:rPr lang="en-US" altLang="en-US" sz="2000">
                <a:latin typeface="Book Antiqua" panose="02040602050305030304" pitchFamily="18" charset="0"/>
              </a:rPr>
              <a:t>Clients receive equipment with minimal delay and unnecessary multiple assessments</a:t>
            </a:r>
          </a:p>
          <a:p>
            <a:pPr eaLnBrk="1" hangingPunct="1">
              <a:buFont typeface="Wingdings 2" panose="05020102010507070707" pitchFamily="18" charset="2"/>
              <a:buNone/>
            </a:pPr>
            <a:endParaRPr lang="en-US" altLang="en-US" sz="2000">
              <a:latin typeface="Book Antiqua" panose="02040602050305030304" pitchFamily="18" charset="0"/>
            </a:endParaRPr>
          </a:p>
          <a:p>
            <a:pPr eaLnBrk="1" hangingPunct="1"/>
            <a:r>
              <a:rPr lang="en-US" altLang="en-US" sz="2000">
                <a:latin typeface="Book Antiqua" panose="02040602050305030304" pitchFamily="18" charset="0"/>
              </a:rPr>
              <a:t>A range of health care providers such as……..</a:t>
            </a:r>
          </a:p>
          <a:p>
            <a:pPr eaLnBrk="1" hangingPunct="1">
              <a:buFont typeface="Wingdings 2" panose="05020102010507070707" pitchFamily="18" charset="2"/>
              <a:buNone/>
            </a:pPr>
            <a:r>
              <a:rPr lang="en-US" altLang="en-US" sz="2000">
                <a:latin typeface="Book Antiqua" panose="02040602050305030304" pitchFamily="18" charset="0"/>
              </a:rPr>
              <a:t>	Home Services Assessors		Therapy Assistants</a:t>
            </a:r>
          </a:p>
          <a:p>
            <a:pPr eaLnBrk="1" hangingPunct="1">
              <a:buFont typeface="Wingdings 2" panose="05020102010507070707" pitchFamily="18" charset="2"/>
              <a:buNone/>
            </a:pPr>
            <a:r>
              <a:rPr lang="en-US" altLang="en-US" sz="2000">
                <a:latin typeface="Book Antiqua" panose="02040602050305030304" pitchFamily="18" charset="0"/>
              </a:rPr>
              <a:t>	Nurse Specialists			Gerontology Social Workers</a:t>
            </a:r>
          </a:p>
          <a:p>
            <a:pPr eaLnBrk="1" hangingPunct="1">
              <a:buFont typeface="Wingdings 2" panose="05020102010507070707" pitchFamily="18" charset="2"/>
              <a:buNone/>
            </a:pPr>
            <a:r>
              <a:rPr lang="en-US" altLang="en-US" sz="2000">
                <a:latin typeface="Book Antiqua" panose="02040602050305030304" pitchFamily="18" charset="0"/>
              </a:rPr>
              <a:t>	Occupational Therapist		Physiotherapists </a:t>
            </a:r>
          </a:p>
          <a:p>
            <a:pPr eaLnBrk="1" hangingPunct="1">
              <a:buFont typeface="Wingdings 2" panose="05020102010507070707" pitchFamily="18" charset="2"/>
              <a:buNone/>
            </a:pPr>
            <a:endParaRPr lang="en-US" altLang="en-US" sz="2000">
              <a:latin typeface="Book Antiqua" panose="02040602050305030304" pitchFamily="18" charset="0"/>
            </a:endParaRPr>
          </a:p>
          <a:p>
            <a:pPr eaLnBrk="1" hangingPunct="1">
              <a:buFont typeface="Wingdings 2" panose="05020102010507070707" pitchFamily="18" charset="2"/>
              <a:buNone/>
            </a:pPr>
            <a:r>
              <a:rPr lang="en-US" altLang="en-US" sz="2000">
                <a:latin typeface="Book Antiqua" panose="02040602050305030304" pitchFamily="18" charset="0"/>
              </a:rPr>
              <a:t>	……………… will all be able to meet the clients permanent equipment needs at the time the need is identified</a:t>
            </a:r>
          </a:p>
          <a:p>
            <a:pPr eaLnBrk="1" hangingPunct="1">
              <a:buFont typeface="Wingdings 2" panose="05020102010507070707" pitchFamily="18" charset="2"/>
              <a:buNone/>
            </a:pPr>
            <a:endParaRPr lang="en-US" altLang="en-US" sz="2000">
              <a:latin typeface="Book Antiqua" panose="02040602050305030304" pitchFamily="18" charset="0"/>
            </a:endParaRPr>
          </a:p>
          <a:p>
            <a:pPr eaLnBrk="1" hangingPunct="1"/>
            <a:r>
              <a:rPr lang="en-US" altLang="en-US" sz="2000">
                <a:latin typeface="Book Antiqua" panose="02040602050305030304" pitchFamily="18" charset="0"/>
              </a:rPr>
              <a:t>Increased work force knowledge on the EMS requirements for applications to recommend long term equipment</a:t>
            </a:r>
            <a:endParaRPr lang="en-NZ" altLang="en-US" sz="2000">
              <a:latin typeface="Book Antiqua" panose="02040602050305030304" pitchFamily="18" charset="0"/>
            </a:endParaRPr>
          </a:p>
          <a:p>
            <a:pPr eaLnBrk="1" hangingPunct="1"/>
            <a:endParaRPr lang="en-GB" altLang="en-US">
              <a:latin typeface="Book Antiqua" panose="0204060205030503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6DFA8BA-4618-46F4-97E8-D2FD8C8C4145}"/>
              </a:ext>
            </a:extLst>
          </p:cNvPr>
          <p:cNvSpPr>
            <a:spLocks noGrp="1"/>
          </p:cNvSpPr>
          <p:nvPr>
            <p:ph type="title" idx="4294967295"/>
          </p:nvPr>
        </p:nvSpPr>
        <p:spPr bwMode="auto">
          <a:xfrm>
            <a:off x="250825" y="476250"/>
            <a:ext cx="8893175" cy="1143000"/>
          </a:xfrm>
        </p:spPr>
        <p:txBody>
          <a:bodyPr wrap="square" lIns="91440" tIns="45720" rIns="91440" bIns="45720" numCol="1" anchorCtr="0" compatLnSpc="1">
            <a:prstTxWarp prst="textNoShape">
              <a:avLst/>
            </a:prstTxWarp>
            <a:noAutofit/>
          </a:bodyPr>
          <a:lstStyle/>
          <a:p>
            <a:pPr eaLnBrk="1" hangingPunct="1">
              <a:defRPr/>
            </a:pPr>
            <a:r>
              <a:rPr lang="en-US" sz="4400">
                <a:ln>
                  <a:noFill/>
                </a:ln>
                <a:solidFill>
                  <a:schemeClr val="tx1"/>
                </a:solidFill>
                <a:effectLst/>
                <a:latin typeface="Lucida Sans" pitchFamily="34" charset="0"/>
              </a:rPr>
              <a:t>MoH Equipment &amp; Modification Services (EMS) </a:t>
            </a:r>
            <a:endParaRPr lang="en-GB" sz="4400" dirty="0">
              <a:ln>
                <a:noFill/>
              </a:ln>
              <a:solidFill>
                <a:schemeClr val="tx1"/>
              </a:solidFill>
              <a:effectLst/>
              <a:latin typeface="Lucida Sans" pitchFamily="34" charset="0"/>
            </a:endParaRPr>
          </a:p>
        </p:txBody>
      </p:sp>
      <p:pic>
        <p:nvPicPr>
          <p:cNvPr id="18435" name="Picture 1" descr="C:\Documents and Settings\Administrator\My Documents\MY folder\My Pictures\Microsoft Clip Organizer\pe00007_.wmf">
            <a:extLst>
              <a:ext uri="{FF2B5EF4-FFF2-40B4-BE49-F238E27FC236}">
                <a16:creationId xmlns:a16="http://schemas.microsoft.com/office/drawing/2014/main" id="{248314EB-BC87-4D26-B5BF-5E59EBAB1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068638"/>
            <a:ext cx="11493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4EC82507-6056-4694-AA10-214CF81639C7}"/>
              </a:ext>
            </a:extLst>
          </p:cNvPr>
          <p:cNvSpPr txBox="1">
            <a:spLocks/>
          </p:cNvSpPr>
          <p:nvPr/>
        </p:nvSpPr>
        <p:spPr bwMode="auto">
          <a:xfrm>
            <a:off x="468313" y="2105025"/>
            <a:ext cx="8229600" cy="4752975"/>
          </a:xfrm>
          <a:prstGeom prst="rect">
            <a:avLst/>
          </a:prstGeom>
          <a:noFill/>
          <a:ln w="9525">
            <a:noFill/>
            <a:miter lim="800000"/>
            <a:headEnd/>
            <a:tailEnd/>
          </a:ln>
        </p:spPr>
        <p:txBody>
          <a:bodyPr>
            <a:normAutofit/>
          </a:bodyPr>
          <a:lstStyle/>
          <a:p>
            <a:pPr marL="547688" indent="-411163">
              <a:lnSpc>
                <a:spcPct val="90000"/>
              </a:lnSpc>
              <a:spcBef>
                <a:spcPct val="20000"/>
              </a:spcBef>
              <a:buClr>
                <a:srgbClr val="F9F9F9"/>
              </a:buClr>
              <a:buSzPct val="65000"/>
              <a:buFont typeface="Wingdings 2" pitchFamily="18" charset="2"/>
              <a:buChar char=""/>
              <a:defRPr/>
            </a:pPr>
            <a:endParaRPr lang="en-US" sz="2800" dirty="0">
              <a:latin typeface="Book Antiqua" pitchFamily="18" charset="0"/>
              <a:cs typeface="+mn-cs"/>
            </a:endParaRPr>
          </a:p>
          <a:p>
            <a:pPr marL="547688" indent="-411163">
              <a:lnSpc>
                <a:spcPct val="90000"/>
              </a:lnSpc>
              <a:spcBef>
                <a:spcPct val="20000"/>
              </a:spcBef>
              <a:buClr>
                <a:srgbClr val="F9F9F9"/>
              </a:buClr>
              <a:buSzPct val="65000"/>
              <a:buFont typeface="Wingdings 2" pitchFamily="18" charset="2"/>
              <a:buChar char=""/>
              <a:defRPr/>
            </a:pPr>
            <a:r>
              <a:rPr lang="en-US" sz="2800" dirty="0" err="1">
                <a:latin typeface="Book Antiqua" pitchFamily="18" charset="0"/>
                <a:cs typeface="+mn-cs"/>
              </a:rPr>
              <a:t>MOH</a:t>
            </a:r>
            <a:r>
              <a:rPr lang="en-US" sz="2800" dirty="0">
                <a:latin typeface="Book Antiqua" pitchFamily="18" charset="0"/>
                <a:cs typeface="+mn-cs"/>
              </a:rPr>
              <a:t> funded equipment to help people with daily living includes items such as:</a:t>
            </a:r>
          </a:p>
          <a:p>
            <a:pPr marL="1004888" lvl="1" indent="-411163">
              <a:lnSpc>
                <a:spcPct val="90000"/>
              </a:lnSpc>
              <a:spcBef>
                <a:spcPct val="20000"/>
              </a:spcBef>
              <a:buClr>
                <a:srgbClr val="F9F9F9"/>
              </a:buClr>
              <a:buSzPct val="65000"/>
              <a:buFont typeface="Wingdings 2" pitchFamily="18" charset="2"/>
              <a:buChar char=""/>
              <a:defRPr/>
            </a:pPr>
            <a:r>
              <a:rPr lang="en-US" sz="2800" dirty="0">
                <a:latin typeface="Book Antiqua" pitchFamily="18" charset="0"/>
                <a:cs typeface="+mn-cs"/>
              </a:rPr>
              <a:t>Shower stool</a:t>
            </a:r>
          </a:p>
          <a:p>
            <a:pPr marL="1004888" lvl="1" indent="-411163">
              <a:lnSpc>
                <a:spcPct val="90000"/>
              </a:lnSpc>
              <a:spcBef>
                <a:spcPct val="20000"/>
              </a:spcBef>
              <a:buClr>
                <a:srgbClr val="F9F9F9"/>
              </a:buClr>
              <a:buSzPct val="65000"/>
              <a:buFont typeface="Wingdings 2" pitchFamily="18" charset="2"/>
              <a:buChar char=""/>
              <a:defRPr/>
            </a:pPr>
            <a:r>
              <a:rPr lang="en-US" sz="2800" dirty="0">
                <a:latin typeface="Book Antiqua" pitchFamily="18" charset="0"/>
                <a:cs typeface="+mn-cs"/>
              </a:rPr>
              <a:t>Walking frame</a:t>
            </a:r>
          </a:p>
          <a:p>
            <a:pPr marL="1004888" lvl="1" indent="-411163">
              <a:lnSpc>
                <a:spcPct val="90000"/>
              </a:lnSpc>
              <a:spcBef>
                <a:spcPct val="20000"/>
              </a:spcBef>
              <a:buClr>
                <a:srgbClr val="F9F9F9"/>
              </a:buClr>
              <a:buSzPct val="65000"/>
              <a:buFont typeface="Wingdings 2" pitchFamily="18" charset="2"/>
              <a:buChar char=""/>
              <a:defRPr/>
            </a:pPr>
            <a:r>
              <a:rPr lang="en-US" sz="2800" dirty="0">
                <a:latin typeface="Book Antiqua" pitchFamily="18" charset="0"/>
                <a:cs typeface="+mn-cs"/>
              </a:rPr>
              <a:t>Bedside commode</a:t>
            </a:r>
          </a:p>
          <a:p>
            <a:pPr marL="547688" indent="-411163">
              <a:lnSpc>
                <a:spcPct val="90000"/>
              </a:lnSpc>
              <a:spcBef>
                <a:spcPct val="20000"/>
              </a:spcBef>
              <a:buClr>
                <a:srgbClr val="F9F9F9"/>
              </a:buClr>
              <a:buSzPct val="65000"/>
              <a:buFont typeface="Wingdings 2" pitchFamily="18" charset="2"/>
              <a:buChar char=""/>
              <a:defRPr/>
            </a:pPr>
            <a:r>
              <a:rPr lang="en-US" sz="2800" dirty="0">
                <a:latin typeface="Book Antiqua" pitchFamily="18" charset="0"/>
                <a:cs typeface="+mn-cs"/>
              </a:rPr>
              <a:t>A national Service Accreditation List of personal care, household management and mobility equipment is available to assessors.</a:t>
            </a:r>
          </a:p>
          <a:p>
            <a:pPr marL="547688" indent="-411163">
              <a:lnSpc>
                <a:spcPct val="90000"/>
              </a:lnSpc>
              <a:spcBef>
                <a:spcPct val="20000"/>
              </a:spcBef>
              <a:buClr>
                <a:srgbClr val="F9F9F9"/>
              </a:buClr>
              <a:buSzPct val="65000"/>
              <a:buFont typeface="Wingdings 2" pitchFamily="18" charset="2"/>
              <a:buNone/>
              <a:defRPr/>
            </a:pPr>
            <a:endParaRPr lang="en-NZ" sz="2800" dirty="0">
              <a:latin typeface="Book Antiqua" pitchFamily="18"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7BBC9069-F121-4F6A-A0EA-488281928507}"/>
              </a:ext>
            </a:extLst>
          </p:cNvPr>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NZ" dirty="0">
                <a:ln>
                  <a:noFill/>
                </a:ln>
                <a:solidFill>
                  <a:srgbClr val="FFFF00"/>
                </a:solidFill>
                <a:effectLst/>
                <a:latin typeface="Lucida Sans" pitchFamily="34" charset="0"/>
              </a:rPr>
              <a:t>Order Equipment from </a:t>
            </a:r>
            <a:br>
              <a:rPr lang="en-NZ" dirty="0">
                <a:ln>
                  <a:noFill/>
                </a:ln>
                <a:solidFill>
                  <a:schemeClr val="accent1"/>
                </a:solidFill>
                <a:effectLst/>
                <a:latin typeface="Lucida Sans" pitchFamily="34" charset="0"/>
              </a:rPr>
            </a:br>
            <a:r>
              <a:rPr lang="en-NZ" dirty="0">
                <a:ln>
                  <a:noFill/>
                </a:ln>
                <a:solidFill>
                  <a:schemeClr val="tx1"/>
                </a:solidFill>
                <a:effectLst/>
                <a:latin typeface="Lucida Sans" pitchFamily="34" charset="0"/>
              </a:rPr>
              <a:t>EMS Providers</a:t>
            </a:r>
            <a:endParaRPr lang="en-GB" dirty="0">
              <a:ln>
                <a:noFill/>
              </a:ln>
              <a:solidFill>
                <a:schemeClr val="tx1"/>
              </a:solidFill>
              <a:effectLst/>
              <a:latin typeface="Lucida Sans" pitchFamily="34" charset="0"/>
            </a:endParaRPr>
          </a:p>
        </p:txBody>
      </p:sp>
      <p:sp>
        <p:nvSpPr>
          <p:cNvPr id="163843" name="Rectangle 3">
            <a:extLst>
              <a:ext uri="{FF2B5EF4-FFF2-40B4-BE49-F238E27FC236}">
                <a16:creationId xmlns:a16="http://schemas.microsoft.com/office/drawing/2014/main" id="{745F3F84-98D9-4D22-8480-3595E4F9FAC5}"/>
              </a:ext>
            </a:extLst>
          </p:cNvPr>
          <p:cNvSpPr>
            <a:spLocks noGrp="1"/>
          </p:cNvSpPr>
          <p:nvPr>
            <p:ph type="body" idx="4294967295"/>
          </p:nvPr>
        </p:nvSpPr>
        <p:spPr>
          <a:xfrm>
            <a:off x="457200" y="1341438"/>
            <a:ext cx="8229600" cy="4967287"/>
          </a:xfrm>
        </p:spPr>
        <p:txBody>
          <a:bodyPr/>
          <a:lstStyle/>
          <a:p>
            <a:pPr eaLnBrk="1" hangingPunct="1">
              <a:buFont typeface="Wingdings 2" panose="05020102010507070707" pitchFamily="18" charset="2"/>
              <a:buNone/>
            </a:pPr>
            <a:r>
              <a:rPr lang="en-GB" altLang="en-US" sz="1800" b="1">
                <a:latin typeface="Arial" panose="020B0604020202020204" pitchFamily="34" charset="0"/>
              </a:rPr>
              <a:t>					Accessable</a:t>
            </a:r>
          </a:p>
          <a:p>
            <a:pPr eaLnBrk="1" hangingPunct="1">
              <a:buFont typeface="Wingdings 2" panose="05020102010507070707" pitchFamily="18" charset="2"/>
              <a:buNone/>
            </a:pPr>
            <a:r>
              <a:rPr lang="en-US" altLang="en-US" sz="1800" b="1">
                <a:latin typeface="Arial" panose="020B0604020202020204" pitchFamily="34" charset="0"/>
              </a:rPr>
              <a:t>					18A Frost Rd</a:t>
            </a:r>
          </a:p>
          <a:p>
            <a:pPr eaLnBrk="1" hangingPunct="1">
              <a:buFont typeface="Wingdings 2" panose="05020102010507070707" pitchFamily="18" charset="2"/>
              <a:buNone/>
            </a:pPr>
            <a:r>
              <a:rPr lang="en-US" altLang="en-US" sz="1800" b="1">
                <a:latin typeface="Arial" panose="020B0604020202020204" pitchFamily="34" charset="0"/>
              </a:rPr>
              <a:t>					Mt Roskill</a:t>
            </a:r>
          </a:p>
          <a:p>
            <a:pPr eaLnBrk="1" hangingPunct="1">
              <a:buFont typeface="Wingdings 2" panose="05020102010507070707" pitchFamily="18" charset="2"/>
              <a:buNone/>
            </a:pPr>
            <a:r>
              <a:rPr lang="en-US" altLang="en-US" sz="1800" b="1">
                <a:latin typeface="Arial" panose="020B0604020202020204" pitchFamily="34" charset="0"/>
              </a:rPr>
              <a:t>					Auckland</a:t>
            </a:r>
          </a:p>
          <a:p>
            <a:pPr eaLnBrk="1" hangingPunct="1">
              <a:buFont typeface="Wingdings 2" panose="05020102010507070707" pitchFamily="18" charset="2"/>
              <a:buNone/>
            </a:pPr>
            <a:r>
              <a:rPr lang="en-GB" altLang="en-US" sz="1800">
                <a:latin typeface="Arial" panose="020B0604020202020204" pitchFamily="34" charset="0"/>
              </a:rPr>
              <a:t>Accessable covers geographic areas from Meremere northwards.</a:t>
            </a:r>
            <a:r>
              <a:rPr lang="en-GB" altLang="en-US" sz="2000">
                <a:latin typeface="Arial" panose="020B0604020202020204" pitchFamily="34" charset="0"/>
              </a:rPr>
              <a:t> </a:t>
            </a:r>
            <a:endParaRPr lang="en-US" altLang="en-US" sz="2000">
              <a:latin typeface="Arial" panose="020B0604020202020204" pitchFamily="34" charset="0"/>
            </a:endParaRPr>
          </a:p>
          <a:p>
            <a:pPr eaLnBrk="1" hangingPunct="1">
              <a:buFont typeface="Wingdings 2" panose="05020102010507070707" pitchFamily="18" charset="2"/>
              <a:buNone/>
            </a:pPr>
            <a:endParaRPr lang="en-US" altLang="en-US" sz="2000">
              <a:latin typeface="Arial" panose="020B0604020202020204" pitchFamily="34" charset="0"/>
            </a:endParaRPr>
          </a:p>
          <a:p>
            <a:pPr lvl="1" eaLnBrk="1" hangingPunct="1"/>
            <a:endParaRPr lang="en-US" altLang="en-US" sz="1800">
              <a:latin typeface="Book Antiqua" panose="02040602050305030304" pitchFamily="18" charset="0"/>
            </a:endParaRPr>
          </a:p>
          <a:p>
            <a:pPr lvl="1" eaLnBrk="1" hangingPunct="1"/>
            <a:endParaRPr lang="en-GB" altLang="en-US" sz="1800">
              <a:latin typeface="Book Antiqua" panose="02040602050305030304" pitchFamily="18" charset="0"/>
            </a:endParaRPr>
          </a:p>
        </p:txBody>
      </p:sp>
      <p:pic>
        <p:nvPicPr>
          <p:cNvPr id="19460" name="Picture 2">
            <a:extLst>
              <a:ext uri="{FF2B5EF4-FFF2-40B4-BE49-F238E27FC236}">
                <a16:creationId xmlns:a16="http://schemas.microsoft.com/office/drawing/2014/main" id="{E9BCC041-DAC5-485A-B46A-4AA0676D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Rectangle 5">
            <a:extLst>
              <a:ext uri="{FF2B5EF4-FFF2-40B4-BE49-F238E27FC236}">
                <a16:creationId xmlns:a16="http://schemas.microsoft.com/office/drawing/2014/main" id="{57B62CA4-804E-4AB1-9FEC-0E63CC667671}"/>
              </a:ext>
            </a:extLst>
          </p:cNvPr>
          <p:cNvSpPr>
            <a:spLocks noChangeArrowheads="1"/>
          </p:cNvSpPr>
          <p:nvPr/>
        </p:nvSpPr>
        <p:spPr bwMode="auto">
          <a:xfrm>
            <a:off x="539750" y="3397250"/>
            <a:ext cx="75612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  				</a:t>
            </a:r>
          </a:p>
          <a:p>
            <a:pPr eaLnBrk="1" hangingPunct="1"/>
            <a:r>
              <a:rPr lang="en-US" altLang="en-US" b="1"/>
              <a:t>				Enable New Zealand</a:t>
            </a:r>
          </a:p>
          <a:p>
            <a:pPr eaLnBrk="1" hangingPunct="1"/>
            <a:r>
              <a:rPr lang="en-US" altLang="en-US" b="1"/>
              <a:t>				69 Malden Street</a:t>
            </a:r>
          </a:p>
          <a:p>
            <a:pPr eaLnBrk="1" hangingPunct="1"/>
            <a:r>
              <a:rPr lang="en-US" altLang="en-US" b="1"/>
              <a:t>  				PO Box 4547</a:t>
            </a:r>
            <a:br>
              <a:rPr lang="en-US" altLang="en-US" b="1"/>
            </a:br>
            <a:r>
              <a:rPr lang="en-US" altLang="en-US" b="1"/>
              <a:t>  				Palmerston North 4442</a:t>
            </a:r>
            <a:br>
              <a:rPr lang="en-US" altLang="en-US" b="1"/>
            </a:br>
            <a:endParaRPr lang="en-US" altLang="en-US"/>
          </a:p>
          <a:p>
            <a:r>
              <a:rPr lang="en-US" altLang="en-US">
                <a:latin typeface="Book Antiqua" panose="02040602050305030304" pitchFamily="18" charset="0"/>
              </a:rPr>
              <a:t>  </a:t>
            </a:r>
            <a:r>
              <a:rPr lang="en-GB" altLang="en-US"/>
              <a:t>Enable New Zealand covers the entire South Island and the lower and central part of the North Island up to the Bombay Hills.</a:t>
            </a:r>
            <a:endParaRPr lang="en-US" altLang="en-US"/>
          </a:p>
        </p:txBody>
      </p:sp>
      <p:pic>
        <p:nvPicPr>
          <p:cNvPr id="19462" name="Picture 6" descr="logo">
            <a:extLst>
              <a:ext uri="{FF2B5EF4-FFF2-40B4-BE49-F238E27FC236}">
                <a16:creationId xmlns:a16="http://schemas.microsoft.com/office/drawing/2014/main" id="{C875423E-49D0-44A4-91BC-EC048744F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16338"/>
            <a:ext cx="266541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checkerboard(across)">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checkerboard(across)">
                                      <p:cBhvr>
                                        <p:cTn id="12" dur="500"/>
                                        <p:tgtEl>
                                          <p:spTgt spid="163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checkerboard(across)">
                                      <p:cBhvr>
                                        <p:cTn id="17" dur="500"/>
                                        <p:tgtEl>
                                          <p:spTgt spid="163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checkerboard(across)">
                                      <p:cBhvr>
                                        <p:cTn id="22" dur="500"/>
                                        <p:tgtEl>
                                          <p:spTgt spid="163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checkerboard(across)">
                                      <p:cBhvr>
                                        <p:cTn id="27" dur="500"/>
                                        <p:tgtEl>
                                          <p:spTgt spid="163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3845"/>
                                        </p:tgtEl>
                                        <p:attrNameLst>
                                          <p:attrName>style.visibility</p:attrName>
                                        </p:attrNameLst>
                                      </p:cBhvr>
                                      <p:to>
                                        <p:strVal val="visible"/>
                                      </p:to>
                                    </p:set>
                                    <p:animEffect transition="in" filter="checkerboard(across)">
                                      <p:cBhvr>
                                        <p:cTn id="32"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P spid="1638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CFF68B27-CEB0-457F-AC2D-160927958FB2}"/>
              </a:ext>
            </a:extLst>
          </p:cNvPr>
          <p:cNvSpPr>
            <a:spLocks noGrp="1"/>
          </p:cNvSpPr>
          <p:nvPr>
            <p:ph type="body" idx="4294967295"/>
          </p:nvPr>
        </p:nvSpPr>
        <p:spPr/>
        <p:txBody>
          <a:bodyPr/>
          <a:lstStyle/>
          <a:p>
            <a:pPr eaLnBrk="1" hangingPunct="1"/>
            <a:endParaRPr lang="en-US" altLang="en-US">
              <a:latin typeface="Book Antiqua" panose="02040602050305030304" pitchFamily="18" charset="0"/>
            </a:endParaRPr>
          </a:p>
          <a:p>
            <a:pPr eaLnBrk="1" hangingPunct="1"/>
            <a:endParaRPr lang="en-US" altLang="en-US">
              <a:latin typeface="Book Antiqua" panose="02040602050305030304" pitchFamily="18" charset="0"/>
            </a:endParaRPr>
          </a:p>
          <a:p>
            <a:pPr eaLnBrk="1" hangingPunct="1"/>
            <a:r>
              <a:rPr lang="en-US" altLang="en-US">
                <a:latin typeface="Book Antiqua" panose="02040602050305030304" pitchFamily="18" charset="0"/>
              </a:rPr>
              <a:t>Clients must have an assessment with an EMS Assessor to:</a:t>
            </a:r>
          </a:p>
          <a:p>
            <a:pPr lvl="1" eaLnBrk="1" hangingPunct="1"/>
            <a:r>
              <a:rPr lang="en-US" altLang="en-US">
                <a:latin typeface="Book Antiqua" panose="02040602050305030304" pitchFamily="18" charset="0"/>
              </a:rPr>
              <a:t>Determine the need for equipment</a:t>
            </a:r>
          </a:p>
          <a:p>
            <a:pPr lvl="1" eaLnBrk="1" hangingPunct="1"/>
            <a:r>
              <a:rPr lang="en-US" altLang="en-US">
                <a:latin typeface="Book Antiqua" panose="02040602050305030304" pitchFamily="18" charset="0"/>
              </a:rPr>
              <a:t>Discuss funding options which could include self-funding</a:t>
            </a:r>
            <a:endParaRPr lang="en-NZ" altLang="en-US">
              <a:latin typeface="Book Antiqua" panose="02040602050305030304" pitchFamily="18" charset="0"/>
            </a:endParaRPr>
          </a:p>
          <a:p>
            <a:pPr eaLnBrk="1" hangingPunct="1"/>
            <a:endParaRPr lang="en-GB" altLang="en-US">
              <a:latin typeface="Book Antiqua" panose="02040602050305030304" pitchFamily="18" charset="0"/>
            </a:endParaRPr>
          </a:p>
        </p:txBody>
      </p:sp>
      <p:sp>
        <p:nvSpPr>
          <p:cNvPr id="164869" name="Rectangle 5">
            <a:extLst>
              <a:ext uri="{FF2B5EF4-FFF2-40B4-BE49-F238E27FC236}">
                <a16:creationId xmlns:a16="http://schemas.microsoft.com/office/drawing/2014/main" id="{F8208B5E-A55C-49F0-9EB8-79E25AD09E0E}"/>
              </a:ext>
            </a:extLst>
          </p:cNvPr>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NZ" dirty="0">
                <a:ln>
                  <a:noFill/>
                </a:ln>
                <a:solidFill>
                  <a:schemeClr val="accent1"/>
                </a:solidFill>
                <a:effectLst/>
                <a:latin typeface="Lucida Sans" pitchFamily="34" charset="0"/>
              </a:rPr>
              <a:t>How do disabled people get equipment?</a:t>
            </a:r>
            <a:endParaRPr lang="en-GB" dirty="0">
              <a:ln>
                <a:noFill/>
              </a:ln>
              <a:solidFill>
                <a:schemeClr val="accent1"/>
              </a:solidFill>
              <a:effectLst/>
              <a:latin typeface="Lucida Sans"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ADD30CC-B012-4427-B2AB-CA9EC7F01C1F}"/>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b="0">
                <a:ln>
                  <a:noFill/>
                </a:ln>
                <a:solidFill>
                  <a:schemeClr val="accent1"/>
                </a:solidFill>
                <a:effectLst/>
                <a:latin typeface="Lucida Sans" pitchFamily="34" charset="0"/>
              </a:rPr>
              <a:t>Application Process</a:t>
            </a:r>
            <a:endParaRPr lang="en-GB" b="0">
              <a:ln>
                <a:noFill/>
              </a:ln>
              <a:solidFill>
                <a:schemeClr val="accent1"/>
              </a:solidFill>
              <a:effectLst/>
              <a:latin typeface="Lucida Sans" pitchFamily="34" charset="0"/>
            </a:endParaRPr>
          </a:p>
        </p:txBody>
      </p:sp>
      <p:sp>
        <p:nvSpPr>
          <p:cNvPr id="118787" name="Rectangle 3">
            <a:extLst>
              <a:ext uri="{FF2B5EF4-FFF2-40B4-BE49-F238E27FC236}">
                <a16:creationId xmlns:a16="http://schemas.microsoft.com/office/drawing/2014/main" id="{17FB8053-73CD-4BD0-9153-32B2B06A1385}"/>
              </a:ext>
            </a:extLst>
          </p:cNvPr>
          <p:cNvSpPr>
            <a:spLocks noGrp="1"/>
          </p:cNvSpPr>
          <p:nvPr>
            <p:ph type="body" idx="4294967295"/>
          </p:nvPr>
        </p:nvSpPr>
        <p:spPr>
          <a:xfrm>
            <a:off x="395288" y="1341438"/>
            <a:ext cx="8229600" cy="4708525"/>
          </a:xfrm>
        </p:spPr>
        <p:txBody>
          <a:bodyPr/>
          <a:lstStyle/>
          <a:p>
            <a:pPr eaLnBrk="1" hangingPunct="1">
              <a:defRPr/>
            </a:pPr>
            <a:r>
              <a:rPr lang="en-US" dirty="0">
                <a:effectLst>
                  <a:outerShdw blurRad="38100" dist="38100" dir="2700000" algn="tl">
                    <a:srgbClr val="69676D"/>
                  </a:outerShdw>
                </a:effectLst>
                <a:latin typeface="Book Antiqua" pitchFamily="18" charset="0"/>
              </a:rPr>
              <a:t>Determine the need for equipment</a:t>
            </a:r>
          </a:p>
          <a:p>
            <a:pPr eaLnBrk="1" hangingPunct="1">
              <a:defRPr/>
            </a:pPr>
            <a:r>
              <a:rPr lang="en-US" dirty="0">
                <a:effectLst>
                  <a:outerShdw blurRad="38100" dist="38100" dir="2700000" algn="tl">
                    <a:srgbClr val="69676D"/>
                  </a:outerShdw>
                </a:effectLst>
                <a:latin typeface="Book Antiqua" pitchFamily="18" charset="0"/>
              </a:rPr>
              <a:t>Select the most cost effective and suitable  item</a:t>
            </a:r>
          </a:p>
          <a:p>
            <a:pPr eaLnBrk="1" hangingPunct="1">
              <a:defRPr/>
            </a:pPr>
            <a:r>
              <a:rPr lang="en-US" dirty="0">
                <a:effectLst>
                  <a:outerShdw blurRad="38100" dist="38100" dir="2700000" algn="tl">
                    <a:srgbClr val="69676D"/>
                  </a:outerShdw>
                </a:effectLst>
                <a:latin typeface="Book Antiqua" pitchFamily="18" charset="0"/>
              </a:rPr>
              <a:t>Explain process to client</a:t>
            </a:r>
          </a:p>
          <a:p>
            <a:pPr eaLnBrk="1" hangingPunct="1">
              <a:defRPr/>
            </a:pPr>
            <a:r>
              <a:rPr lang="en-US" dirty="0">
                <a:effectLst>
                  <a:outerShdw blurRad="38100" dist="38100" dir="2700000" algn="tl">
                    <a:srgbClr val="69676D"/>
                  </a:outerShdw>
                </a:effectLst>
                <a:latin typeface="Book Antiqua" pitchFamily="18" charset="0"/>
              </a:rPr>
              <a:t>Client signs relevant forms</a:t>
            </a:r>
          </a:p>
          <a:p>
            <a:pPr eaLnBrk="1" hangingPunct="1">
              <a:defRPr/>
            </a:pPr>
            <a:r>
              <a:rPr lang="en-US" dirty="0">
                <a:effectLst>
                  <a:outerShdw blurRad="38100" dist="38100" dir="2700000" algn="tl">
                    <a:srgbClr val="69676D"/>
                  </a:outerShdw>
                </a:effectLst>
                <a:latin typeface="Book Antiqua" pitchFamily="18" charset="0"/>
              </a:rPr>
              <a:t>Complete </a:t>
            </a:r>
            <a:r>
              <a:rPr lang="en-US" u="sng" dirty="0">
                <a:effectLst>
                  <a:outerShdw blurRad="38100" dist="38100" dir="2700000" algn="tl">
                    <a:srgbClr val="69676D"/>
                  </a:outerShdw>
                </a:effectLst>
                <a:latin typeface="Book Antiqua" pitchFamily="18" charset="0"/>
              </a:rPr>
              <a:t>MoH List Equipment form</a:t>
            </a:r>
          </a:p>
          <a:p>
            <a:pPr eaLnBrk="1" hangingPunct="1">
              <a:defRPr/>
            </a:pPr>
            <a:r>
              <a:rPr lang="en-US" dirty="0">
                <a:effectLst>
                  <a:outerShdw blurRad="38100" dist="38100" dir="2700000" algn="tl">
                    <a:srgbClr val="69676D"/>
                  </a:outerShdw>
                </a:effectLst>
                <a:latin typeface="Book Antiqua" pitchFamily="18" charset="0"/>
              </a:rPr>
              <a:t>Email or fax to </a:t>
            </a:r>
            <a:r>
              <a:rPr lang="en-US" dirty="0" err="1">
                <a:effectLst>
                  <a:outerShdw blurRad="38100" dist="38100" dir="2700000" algn="tl">
                    <a:srgbClr val="69676D"/>
                  </a:outerShdw>
                </a:effectLst>
                <a:latin typeface="Book Antiqua" pitchFamily="18" charset="0"/>
              </a:rPr>
              <a:t>Accessable</a:t>
            </a:r>
            <a:r>
              <a:rPr lang="en-US" dirty="0">
                <a:effectLst>
                  <a:outerShdw blurRad="38100" dist="38100" dir="2700000" algn="tl">
                    <a:srgbClr val="69676D"/>
                  </a:outerShdw>
                </a:effectLst>
                <a:latin typeface="Book Antiqua" pitchFamily="18" charset="0"/>
              </a:rPr>
              <a:t> or Enable New Zealand</a:t>
            </a:r>
          </a:p>
          <a:p>
            <a:pPr eaLnBrk="1" hangingPunct="1">
              <a:defRPr/>
            </a:pPr>
            <a:r>
              <a:rPr lang="en-US" u="sng" dirty="0">
                <a:effectLst>
                  <a:outerShdw blurRad="38100" dist="38100" dir="2700000" algn="tl">
                    <a:srgbClr val="69676D"/>
                  </a:outerShdw>
                </a:effectLst>
                <a:latin typeface="Book Antiqua" pitchFamily="18" charset="0"/>
              </a:rPr>
              <a:t>Follow Up</a:t>
            </a:r>
            <a:r>
              <a:rPr lang="en-US" dirty="0">
                <a:effectLst>
                  <a:outerShdw blurRad="38100" dist="38100" dir="2700000" algn="tl">
                    <a:srgbClr val="69676D"/>
                  </a:outerShdw>
                </a:effectLst>
                <a:latin typeface="Book Antiqua" pitchFamily="18" charset="0"/>
              </a:rPr>
              <a:t> - ensure equipment is meeting</a:t>
            </a:r>
          </a:p>
          <a:p>
            <a:pPr eaLnBrk="1" hangingPunct="1">
              <a:buFont typeface="Wingdings 2" panose="05020102010507070707" pitchFamily="18" charset="2"/>
              <a:buNone/>
              <a:defRPr/>
            </a:pPr>
            <a:r>
              <a:rPr lang="en-US" dirty="0">
                <a:effectLst>
                  <a:outerShdw blurRad="38100" dist="38100" dir="2700000" algn="tl">
                    <a:srgbClr val="69676D"/>
                  </a:outerShdw>
                </a:effectLst>
                <a:latin typeface="Book Antiqua" pitchFamily="18" charset="0"/>
              </a:rPr>
              <a:t>	the client’s need</a:t>
            </a:r>
          </a:p>
          <a:p>
            <a:pPr eaLnBrk="1" hangingPunct="1">
              <a:defRPr/>
            </a:pPr>
            <a:endParaRPr lang="en-GB" dirty="0">
              <a:latin typeface="Book Antiqua" pitchFamily="18" charset="0"/>
            </a:endParaRPr>
          </a:p>
        </p:txBody>
      </p:sp>
      <p:pic>
        <p:nvPicPr>
          <p:cNvPr id="21508" name="Picture 1" descr="C:\Documents and Settings\Administrator\My Documents\MY folder\My Pictures\Microsoft Clip Organizer\j0439824.png">
            <a:extLst>
              <a:ext uri="{FF2B5EF4-FFF2-40B4-BE49-F238E27FC236}">
                <a16:creationId xmlns:a16="http://schemas.microsoft.com/office/drawing/2014/main" id="{6A23F00A-20C1-4273-B874-CEC19512F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2349500"/>
            <a:ext cx="1712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box(in)">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box(in)">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box(in)">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box(in)">
                                      <p:cBhvr>
                                        <p:cTn id="22" dur="500"/>
                                        <p:tgtEl>
                                          <p:spTgt spid="118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box(in)">
                                      <p:cBhvr>
                                        <p:cTn id="27" dur="500"/>
                                        <p:tgtEl>
                                          <p:spTgt spid="1187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8787">
                                            <p:txEl>
                                              <p:pRg st="5" end="5"/>
                                            </p:txEl>
                                          </p:spTgt>
                                        </p:tgtEl>
                                        <p:attrNameLst>
                                          <p:attrName>style.visibility</p:attrName>
                                        </p:attrNameLst>
                                      </p:cBhvr>
                                      <p:to>
                                        <p:strVal val="visible"/>
                                      </p:to>
                                    </p:set>
                                    <p:animEffect transition="in" filter="box(in)">
                                      <p:cBhvr>
                                        <p:cTn id="32" dur="500"/>
                                        <p:tgtEl>
                                          <p:spTgt spid="1187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18787">
                                            <p:txEl>
                                              <p:pRg st="6" end="6"/>
                                            </p:txEl>
                                          </p:spTgt>
                                        </p:tgtEl>
                                        <p:attrNameLst>
                                          <p:attrName>style.visibility</p:attrName>
                                        </p:attrNameLst>
                                      </p:cBhvr>
                                      <p:to>
                                        <p:strVal val="visible"/>
                                      </p:to>
                                    </p:set>
                                    <p:animEffect transition="in" filter="box(in)">
                                      <p:cBhvr>
                                        <p:cTn id="37" dur="500"/>
                                        <p:tgtEl>
                                          <p:spTgt spid="1187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18787">
                                            <p:txEl>
                                              <p:pRg st="6" end="6"/>
                                            </p:txEl>
                                          </p:spTgt>
                                        </p:tgtEl>
                                        <p:attrNameLst>
                                          <p:attrName>style.visibility</p:attrName>
                                        </p:attrNameLst>
                                      </p:cBhvr>
                                      <p:to>
                                        <p:strVal val="visible"/>
                                      </p:to>
                                    </p:set>
                                    <p:animEffect transition="in" filter="box(in)">
                                      <p:cBhvr>
                                        <p:cTn id="42" dur="500"/>
                                        <p:tgtEl>
                                          <p:spTgt spid="118787">
                                            <p:txEl>
                                              <p:pRg st="6" end="6"/>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118787">
                                            <p:txEl>
                                              <p:pRg st="7" end="7"/>
                                            </p:txEl>
                                          </p:spTgt>
                                        </p:tgtEl>
                                        <p:attrNameLst>
                                          <p:attrName>style.visibility</p:attrName>
                                        </p:attrNameLst>
                                      </p:cBhvr>
                                      <p:to>
                                        <p:strVal val="visible"/>
                                      </p:to>
                                    </p:set>
                                    <p:animEffect transition="in" filter="box(in)">
                                      <p:cBhvr>
                                        <p:cTn id="45" dur="500"/>
                                        <p:tgtEl>
                                          <p:spTgt spid="118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0" name="Text Box 10">
            <a:extLst>
              <a:ext uri="{FF2B5EF4-FFF2-40B4-BE49-F238E27FC236}">
                <a16:creationId xmlns:a16="http://schemas.microsoft.com/office/drawing/2014/main" id="{B9747872-6F47-4397-AA7C-0F6319D97C64}"/>
              </a:ext>
            </a:extLst>
          </p:cNvPr>
          <p:cNvSpPr txBox="1">
            <a:spLocks noChangeArrowheads="1"/>
          </p:cNvSpPr>
          <p:nvPr/>
        </p:nvSpPr>
        <p:spPr bwMode="auto">
          <a:xfrm>
            <a:off x="107950" y="620713"/>
            <a:ext cx="2879725" cy="2246312"/>
          </a:xfrm>
          <a:prstGeom prst="rect">
            <a:avLst/>
          </a:prstGeom>
          <a:noFill/>
          <a:ln w="9525">
            <a:noFill/>
            <a:miter lim="800000"/>
            <a:headEnd/>
            <a:tailEnd/>
          </a:ln>
          <a:effectLst/>
        </p:spPr>
        <p:txBody>
          <a:bodyPr>
            <a:spAutoFit/>
          </a:bodyPr>
          <a:lstStyle/>
          <a:p>
            <a:pPr>
              <a:spcBef>
                <a:spcPct val="50000"/>
              </a:spcBef>
              <a:defRPr/>
            </a:pPr>
            <a:r>
              <a:rPr lang="en-AU" sz="2800" b="1" dirty="0">
                <a:effectLst>
                  <a:outerShdw blurRad="38100" dist="38100" dir="2700000" algn="tl">
                    <a:srgbClr val="69676D"/>
                  </a:outerShdw>
                </a:effectLst>
                <a:latin typeface="Arial" charset="0"/>
                <a:cs typeface="+mn-cs"/>
              </a:rPr>
              <a:t>Guide to Clinical Reasoning and Recommending Equipment</a:t>
            </a:r>
            <a:endParaRPr lang="en-GB" sz="2800" b="1" dirty="0">
              <a:effectLst>
                <a:outerShdw blurRad="38100" dist="38100" dir="2700000" algn="tl">
                  <a:srgbClr val="69676D"/>
                </a:outerShdw>
              </a:effectLst>
              <a:latin typeface="Arial" charset="0"/>
              <a:cs typeface="+mn-cs"/>
            </a:endParaRPr>
          </a:p>
        </p:txBody>
      </p:sp>
      <p:pic>
        <p:nvPicPr>
          <p:cNvPr id="22531" name="Picture 7">
            <a:extLst>
              <a:ext uri="{FF2B5EF4-FFF2-40B4-BE49-F238E27FC236}">
                <a16:creationId xmlns:a16="http://schemas.microsoft.com/office/drawing/2014/main" id="{56FF2AF1-797B-4E3C-AF8B-E0D6515C4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93"/>
          <a:stretch>
            <a:fillRect/>
          </a:stretch>
        </p:blipFill>
        <p:spPr bwMode="auto">
          <a:xfrm>
            <a:off x="3203575" y="404813"/>
            <a:ext cx="4724400" cy="64531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A0AA953-DBF5-484B-B4C6-648235675DEC}"/>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4400">
                <a:ln>
                  <a:noFill/>
                </a:ln>
                <a:solidFill>
                  <a:schemeClr val="tx1"/>
                </a:solidFill>
                <a:effectLst/>
                <a:latin typeface="Lucida Sans" pitchFamily="34" charset="0"/>
              </a:rPr>
              <a:t>MoH Eligibility Criteria</a:t>
            </a:r>
            <a:endParaRPr lang="en-GB" sz="4400" dirty="0">
              <a:ln>
                <a:noFill/>
              </a:ln>
              <a:solidFill>
                <a:schemeClr val="tx1"/>
              </a:solidFill>
              <a:effectLst/>
              <a:latin typeface="Lucida Sans" pitchFamily="34" charset="0"/>
            </a:endParaRPr>
          </a:p>
        </p:txBody>
      </p:sp>
      <p:sp>
        <p:nvSpPr>
          <p:cNvPr id="24579" name="Rectangle 3">
            <a:extLst>
              <a:ext uri="{FF2B5EF4-FFF2-40B4-BE49-F238E27FC236}">
                <a16:creationId xmlns:a16="http://schemas.microsoft.com/office/drawing/2014/main" id="{32C90748-B205-4F7F-8102-845D5719830E}"/>
              </a:ext>
            </a:extLst>
          </p:cNvPr>
          <p:cNvSpPr>
            <a:spLocks noGrp="1"/>
          </p:cNvSpPr>
          <p:nvPr>
            <p:ph type="body" idx="4294967295"/>
          </p:nvPr>
        </p:nvSpPr>
        <p:spPr/>
        <p:txBody>
          <a:bodyPr/>
          <a:lstStyle/>
          <a:p>
            <a:pPr eaLnBrk="1" hangingPunct="1">
              <a:defRPr/>
            </a:pPr>
            <a:r>
              <a:rPr lang="en-US" dirty="0">
                <a:latin typeface="Book Antiqua" pitchFamily="18" charset="0"/>
              </a:rPr>
              <a:t>The client must have a disability as defined by the Ministry of Health:</a:t>
            </a:r>
          </a:p>
          <a:p>
            <a:pPr lvl="1" eaLnBrk="1" hangingPunct="1">
              <a:buFont typeface="Wingdings 2" panose="05020102010507070707" pitchFamily="18" charset="2"/>
              <a:buNone/>
              <a:defRPr/>
            </a:pPr>
            <a:r>
              <a:rPr lang="en-US" dirty="0">
                <a:latin typeface="Book Antiqua" pitchFamily="18" charset="0"/>
              </a:rPr>
              <a:t>“</a:t>
            </a:r>
            <a:r>
              <a:rPr lang="en-NZ" i="1" dirty="0"/>
              <a:t>people who have been assessed as having a physical, intellectual or sensory disability (or a combination of these)”</a:t>
            </a:r>
          </a:p>
          <a:p>
            <a:pPr marL="547688" lvl="1" indent="-411163" eaLnBrk="1" hangingPunct="1">
              <a:buClr>
                <a:srgbClr val="F9F9F9"/>
              </a:buClr>
              <a:buSzPct val="65000"/>
              <a:buFont typeface="Wingdings 2" panose="05020102010507070707" pitchFamily="18" charset="2"/>
              <a:buChar char=""/>
              <a:defRPr/>
            </a:pPr>
            <a:r>
              <a:rPr lang="en-US" sz="2800" dirty="0">
                <a:latin typeface="Book Antiqua" pitchFamily="18" charset="0"/>
              </a:rPr>
              <a:t>Will enable the person to return to, remain in or </a:t>
            </a:r>
            <a:r>
              <a:rPr lang="en-US" sz="2800" dirty="0" err="1">
                <a:latin typeface="Book Antiqua" pitchFamily="18" charset="0"/>
              </a:rPr>
              <a:t>mobilise</a:t>
            </a:r>
            <a:r>
              <a:rPr lang="en-US" sz="2800" dirty="0">
                <a:latin typeface="Book Antiqua" pitchFamily="18" charset="0"/>
              </a:rPr>
              <a:t> in the home.</a:t>
            </a:r>
          </a:p>
          <a:p>
            <a:pPr lvl="1" eaLnBrk="1" hangingPunct="1">
              <a:buFont typeface="Wingdings 2" panose="05020102010507070707" pitchFamily="18" charset="2"/>
              <a:buNone/>
              <a:defRPr/>
            </a:pPr>
            <a:endParaRPr lang="en-US" dirty="0">
              <a:latin typeface="Book Antiqua" pitchFamily="18" charset="0"/>
            </a:endParaRPr>
          </a:p>
          <a:p>
            <a:pPr eaLnBrk="1" hangingPunct="1">
              <a:defRPr/>
            </a:pPr>
            <a:endParaRPr lang="en-GB"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9988E8A-340C-4601-99ED-9C61C271F286}"/>
              </a:ext>
            </a:extLst>
          </p:cNvPr>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NZ" sz="3700">
                <a:ln>
                  <a:noFill/>
                </a:ln>
                <a:solidFill>
                  <a:schemeClr val="tx1"/>
                </a:solidFill>
                <a:effectLst/>
                <a:latin typeface="Lucida Sans" pitchFamily="34" charset="0"/>
              </a:rPr>
              <a:t>Planning Service Accreditation Implementation</a:t>
            </a:r>
            <a:endParaRPr lang="en-GB" sz="3700">
              <a:ln>
                <a:noFill/>
              </a:ln>
              <a:solidFill>
                <a:schemeClr val="tx1"/>
              </a:solidFill>
              <a:effectLst/>
              <a:latin typeface="Lucida Sans" pitchFamily="34" charset="0"/>
            </a:endParaRPr>
          </a:p>
        </p:txBody>
      </p:sp>
      <p:sp>
        <p:nvSpPr>
          <p:cNvPr id="6147" name="Rectangle 3">
            <a:extLst>
              <a:ext uri="{FF2B5EF4-FFF2-40B4-BE49-F238E27FC236}">
                <a16:creationId xmlns:a16="http://schemas.microsoft.com/office/drawing/2014/main" id="{5A0A4BAA-A267-4359-924B-101578E14D6F}"/>
              </a:ext>
            </a:extLst>
          </p:cNvPr>
          <p:cNvSpPr>
            <a:spLocks noGrp="1"/>
          </p:cNvSpPr>
          <p:nvPr>
            <p:ph type="body" idx="4294967295"/>
          </p:nvPr>
        </p:nvSpPr>
        <p:spPr>
          <a:xfrm>
            <a:off x="457200" y="1412875"/>
            <a:ext cx="8229600" cy="5256213"/>
          </a:xfrm>
        </p:spPr>
        <p:txBody>
          <a:bodyPr/>
          <a:lstStyle/>
          <a:p>
            <a:pPr eaLnBrk="1" hangingPunct="1"/>
            <a:r>
              <a:rPr lang="en-NZ" altLang="en-US" sz="2400">
                <a:latin typeface="Book Antiqua" panose="02040602050305030304" pitchFamily="18" charset="0"/>
              </a:rPr>
              <a:t>Working Party</a:t>
            </a:r>
          </a:p>
          <a:p>
            <a:pPr lvl="1" eaLnBrk="1" hangingPunct="1"/>
            <a:r>
              <a:rPr lang="en-NZ" altLang="en-US" sz="1800">
                <a:latin typeface="Book Antiqua" panose="02040602050305030304" pitchFamily="18" charset="0"/>
              </a:rPr>
              <a:t>Consider how service accreditation will operate</a:t>
            </a:r>
          </a:p>
          <a:p>
            <a:pPr lvl="4" eaLnBrk="1" hangingPunct="1"/>
            <a:r>
              <a:rPr lang="en-NZ" altLang="en-US" sz="1800">
                <a:latin typeface="Book Antiqua" panose="02040602050305030304" pitchFamily="18" charset="0"/>
              </a:rPr>
              <a:t>Set up</a:t>
            </a:r>
          </a:p>
          <a:p>
            <a:pPr lvl="4" eaLnBrk="1" hangingPunct="1"/>
            <a:r>
              <a:rPr lang="en-NZ" altLang="en-US" sz="1800">
                <a:latin typeface="Book Antiqua" panose="02040602050305030304" pitchFamily="18" charset="0"/>
              </a:rPr>
              <a:t>Sustainability and ownership</a:t>
            </a:r>
          </a:p>
          <a:p>
            <a:pPr lvl="1" eaLnBrk="1" hangingPunct="1"/>
            <a:r>
              <a:rPr lang="en-GB" altLang="en-US" sz="1800">
                <a:latin typeface="Book Antiqua" panose="02040602050305030304" pitchFamily="18" charset="0"/>
              </a:rPr>
              <a:t>Establish the best fit with in your DHB for service accreditation to be implemented</a:t>
            </a:r>
            <a:endParaRPr lang="en-NZ" altLang="en-US" sz="1800">
              <a:latin typeface="Book Antiqua" panose="02040602050305030304" pitchFamily="18" charset="0"/>
            </a:endParaRPr>
          </a:p>
          <a:p>
            <a:pPr lvl="1" eaLnBrk="1" hangingPunct="1"/>
            <a:r>
              <a:rPr lang="en-GB" altLang="en-US" sz="1800">
                <a:latin typeface="Book Antiqua" panose="02040602050305030304" pitchFamily="18" charset="0"/>
              </a:rPr>
              <a:t>Link implementation with existing policy and procedure </a:t>
            </a:r>
          </a:p>
          <a:p>
            <a:pPr lvl="1" eaLnBrk="1" hangingPunct="1">
              <a:buFont typeface="Wingdings 2" panose="05020102010507070707" pitchFamily="18" charset="2"/>
              <a:buNone/>
            </a:pPr>
            <a:r>
              <a:rPr lang="en-GB" altLang="en-US" sz="1800">
                <a:latin typeface="Book Antiqua" panose="02040602050305030304" pitchFamily="18" charset="0"/>
              </a:rPr>
              <a:t>	e.g. performance review and supervision</a:t>
            </a:r>
            <a:endParaRPr lang="en-NZ" altLang="en-US" sz="1800">
              <a:latin typeface="Book Antiqua" panose="02040602050305030304" pitchFamily="18" charset="0"/>
            </a:endParaRPr>
          </a:p>
          <a:p>
            <a:pPr lvl="1" eaLnBrk="1" hangingPunct="1"/>
            <a:r>
              <a:rPr lang="en-NZ" altLang="en-US" sz="1800">
                <a:latin typeface="Book Antiqua" panose="02040602050305030304" pitchFamily="18" charset="0"/>
              </a:rPr>
              <a:t>Identify and arrange who will take a lead in the process and manage on-going monitoring</a:t>
            </a:r>
          </a:p>
          <a:p>
            <a:pPr lvl="1" eaLnBrk="1" hangingPunct="1"/>
            <a:r>
              <a:rPr lang="en-NZ" altLang="en-US" sz="1800">
                <a:latin typeface="Book Antiqua" panose="02040602050305030304" pitchFamily="18" charset="0"/>
              </a:rPr>
              <a:t>Physiotherapist and Occupational Therapist to be included in your working party due to their knowledge and understanding of </a:t>
            </a:r>
            <a:r>
              <a:rPr lang="en-GB" altLang="en-US" sz="1800">
                <a:latin typeface="Book Antiqua" panose="02040602050305030304" pitchFamily="18" charset="0"/>
              </a:rPr>
              <a:t>Ministry of Health Equipment and Modification Services (EMS)</a:t>
            </a:r>
          </a:p>
          <a:p>
            <a:pPr lvl="1" eaLnBrk="1" hangingPunct="1"/>
            <a:r>
              <a:rPr lang="en-GB" altLang="en-US" sz="1800">
                <a:latin typeface="Book Antiqua" panose="02040602050305030304" pitchFamily="18" charset="0"/>
              </a:rPr>
              <a:t>A Senior District Nurse and Staff Educator also to be involved</a:t>
            </a:r>
          </a:p>
          <a:p>
            <a:pPr lvl="1" eaLnBrk="1" hangingPunct="1"/>
            <a:r>
              <a:rPr lang="en-GB" altLang="en-US" sz="1800">
                <a:latin typeface="Book Antiqua" panose="02040602050305030304" pitchFamily="18" charset="0"/>
              </a:rPr>
              <a:t>The working party are familiar with the pilot project document</a:t>
            </a:r>
          </a:p>
          <a:p>
            <a:pPr lvl="1" eaLnBrk="1" hangingPunct="1"/>
            <a:endParaRPr lang="en-GB" altLang="en-US" sz="2000">
              <a:latin typeface="Book Antiqua" panose="02040602050305030304" pitchFamily="18" charset="0"/>
            </a:endParaRPr>
          </a:p>
          <a:p>
            <a:pPr lvl="1" eaLnBrk="1" hangingPunct="1">
              <a:buFont typeface="Wingdings 2" panose="05020102010507070707" pitchFamily="18" charset="2"/>
              <a:buNone/>
            </a:pPr>
            <a:endParaRPr lang="en-GB" altLang="en-US" sz="2000">
              <a:latin typeface="Book Antiqua" panose="0204060205030503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781C2-12BB-4291-857B-17AF7436A592}"/>
              </a:ext>
            </a:extLst>
          </p:cNvPr>
          <p:cNvSpPr>
            <a:spLocks noGrp="1"/>
          </p:cNvSpPr>
          <p:nvPr>
            <p:ph idx="4294967295"/>
          </p:nvPr>
        </p:nvSpPr>
        <p:spPr>
          <a:xfrm>
            <a:off x="457200" y="428625"/>
            <a:ext cx="8229600" cy="5880100"/>
          </a:xfrm>
        </p:spPr>
        <p:txBody>
          <a:bodyPr/>
          <a:lstStyle/>
          <a:p>
            <a:pPr eaLnBrk="1" hangingPunct="1"/>
            <a:r>
              <a:rPr lang="en-US" altLang="en-US">
                <a:latin typeface="Book Antiqua" panose="02040602050305030304" pitchFamily="18" charset="0"/>
              </a:rPr>
              <a:t>The person </a:t>
            </a:r>
          </a:p>
          <a:p>
            <a:pPr marL="742950" lvl="1" indent="-285750" eaLnBrk="1" hangingPunct="1"/>
            <a:r>
              <a:rPr lang="en-US" altLang="en-US" sz="2800">
                <a:latin typeface="Book Antiqua" panose="02040602050305030304" pitchFamily="18" charset="0"/>
              </a:rPr>
              <a:t>will have a disability that lasts</a:t>
            </a:r>
          </a:p>
          <a:p>
            <a:pPr marL="742950" lvl="1" indent="-285750" eaLnBrk="1" hangingPunct="1">
              <a:buFont typeface="Wingdings 2" panose="05020102010507070707" pitchFamily="18" charset="2"/>
              <a:buNone/>
            </a:pPr>
            <a:r>
              <a:rPr lang="en-US" altLang="en-US" sz="2800">
                <a:latin typeface="Book Antiqua" panose="02040602050305030304" pitchFamily="18" charset="0"/>
              </a:rPr>
              <a:t>   for more than six months</a:t>
            </a:r>
          </a:p>
          <a:p>
            <a:pPr marL="742950" lvl="1" indent="-285750" eaLnBrk="1" hangingPunct="1"/>
            <a:r>
              <a:rPr lang="en-US" altLang="en-US" sz="2800">
                <a:latin typeface="Book Antiqua" panose="02040602050305030304" pitchFamily="18" charset="0"/>
              </a:rPr>
              <a:t>will have difficulty doing some everyday tasks on their own and need ongoing support</a:t>
            </a:r>
          </a:p>
          <a:p>
            <a:pPr marL="742950" lvl="1" indent="-285750" eaLnBrk="1" hangingPunct="1"/>
            <a:r>
              <a:rPr lang="en-US" altLang="en-US" sz="2800">
                <a:latin typeface="Book Antiqua" panose="02040602050305030304" pitchFamily="18" charset="0"/>
              </a:rPr>
              <a:t>lives in New Zealand, and is a New Zealand resident or is eligible under a shared funding agreement with another country</a:t>
            </a:r>
          </a:p>
          <a:p>
            <a:pPr marL="742950" lvl="1" indent="-285750" eaLnBrk="1" hangingPunct="1"/>
            <a:r>
              <a:rPr lang="en-US" altLang="en-US" sz="2800">
                <a:latin typeface="Book Antiqua" panose="02040602050305030304" pitchFamily="18" charset="0"/>
              </a:rPr>
              <a:t>is not eligible for cover and entitlement through ACC</a:t>
            </a:r>
          </a:p>
        </p:txBody>
      </p:sp>
      <p:pic>
        <p:nvPicPr>
          <p:cNvPr id="24579" name="Picture 2" descr="C:\Documents and Settings\Administrator\My Documents\MY folder\My Pictures\Microsoft Clip Organizer\j0283638.gif">
            <a:extLst>
              <a:ext uri="{FF2B5EF4-FFF2-40B4-BE49-F238E27FC236}">
                <a16:creationId xmlns:a16="http://schemas.microsoft.com/office/drawing/2014/main" id="{A248F3D4-58D7-41F4-8668-D8DD189182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8738" y="4572000"/>
            <a:ext cx="6381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j0422365.jpg">
            <a:extLst>
              <a:ext uri="{FF2B5EF4-FFF2-40B4-BE49-F238E27FC236}">
                <a16:creationId xmlns:a16="http://schemas.microsoft.com/office/drawing/2014/main" id="{731CCF24-030A-4DB8-9A78-35F3815485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549275"/>
            <a:ext cx="18938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F814-6DA6-47FE-8155-0B2A83C2AA8F}"/>
              </a:ext>
            </a:extLst>
          </p:cNvPr>
          <p:cNvSpPr>
            <a:spLocks noGrp="1"/>
          </p:cNvSpPr>
          <p:nvPr>
            <p:ph type="title" idx="4294967295"/>
          </p:nvPr>
        </p:nvSpPr>
        <p:spPr/>
        <p:txBody>
          <a:bodyPr>
            <a:normAutofit fontScale="90000"/>
          </a:bodyPr>
          <a:lstStyle/>
          <a:p>
            <a:pPr eaLnBrk="1" fontAlgn="auto" hangingPunct="1">
              <a:spcAft>
                <a:spcPts val="0"/>
              </a:spcAft>
              <a:defRPr/>
            </a:pPr>
            <a:r>
              <a:rPr lang="en-US" dirty="0">
                <a:solidFill>
                  <a:schemeClr val="tx1"/>
                </a:solidFill>
                <a:latin typeface="+mj-lt"/>
              </a:rPr>
              <a:t>Roles and Responsibilities Assessors will:</a:t>
            </a:r>
            <a:endParaRPr lang="en-NZ" dirty="0">
              <a:solidFill>
                <a:schemeClr val="tx1"/>
              </a:solidFill>
              <a:latin typeface="+mj-lt"/>
            </a:endParaRPr>
          </a:p>
        </p:txBody>
      </p:sp>
      <p:sp>
        <p:nvSpPr>
          <p:cNvPr id="25603" name="Content Placeholder 2">
            <a:extLst>
              <a:ext uri="{FF2B5EF4-FFF2-40B4-BE49-F238E27FC236}">
                <a16:creationId xmlns:a16="http://schemas.microsoft.com/office/drawing/2014/main" id="{628411F3-9981-451B-96D6-4A34A648B005}"/>
              </a:ext>
            </a:extLst>
          </p:cNvPr>
          <p:cNvSpPr>
            <a:spLocks noGrp="1"/>
          </p:cNvSpPr>
          <p:nvPr>
            <p:ph idx="4294967295"/>
          </p:nvPr>
        </p:nvSpPr>
        <p:spPr/>
        <p:txBody>
          <a:bodyPr/>
          <a:lstStyle/>
          <a:p>
            <a:pPr eaLnBrk="1" hangingPunct="1"/>
            <a:r>
              <a:rPr lang="en-US" altLang="en-US">
                <a:latin typeface="Book Antiqua" panose="02040602050305030304" pitchFamily="18" charset="0"/>
              </a:rPr>
              <a:t>Be trained by their DHB</a:t>
            </a:r>
          </a:p>
          <a:p>
            <a:pPr eaLnBrk="1" hangingPunct="1"/>
            <a:r>
              <a:rPr lang="en-US" altLang="en-US">
                <a:latin typeface="Book Antiqua" panose="02040602050305030304" pitchFamily="18" charset="0"/>
              </a:rPr>
              <a:t>Identify functional limitations and essential need for equipment with the person</a:t>
            </a:r>
          </a:p>
          <a:p>
            <a:pPr eaLnBrk="1" hangingPunct="1"/>
            <a:r>
              <a:rPr lang="en-US" altLang="en-US">
                <a:latin typeface="Book Antiqua" panose="02040602050305030304" pitchFamily="18" charset="0"/>
              </a:rPr>
              <a:t>Establish the person is eligible for EMS funding</a:t>
            </a:r>
          </a:p>
          <a:p>
            <a:pPr eaLnBrk="1" hangingPunct="1"/>
            <a:r>
              <a:rPr lang="en-US" altLang="en-US">
                <a:latin typeface="Book Antiqua" panose="02040602050305030304" pitchFamily="18" charset="0"/>
              </a:rPr>
              <a:t>Identify the most cost effective equipment to meet the person’s essential needs and document the rationale in their file </a:t>
            </a:r>
          </a:p>
          <a:p>
            <a:pPr eaLnBrk="1" hangingPunct="1"/>
            <a:endParaRPr lang="en-NZ" altLang="en-US">
              <a:latin typeface="Book Antiqua" panose="0204060205030503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FDFD6A9-3D74-4CD0-9D33-82EC68D1B79E}"/>
              </a:ext>
            </a:extLst>
          </p:cNvPr>
          <p:cNvSpPr>
            <a:spLocks noGrp="1"/>
          </p:cNvSpPr>
          <p:nvPr>
            <p:ph type="title" idx="4294967295"/>
          </p:nvPr>
        </p:nvSpPr>
        <p:spPr bwMode="auto">
          <a:xfrm>
            <a:off x="468313" y="188913"/>
            <a:ext cx="8229600" cy="561975"/>
          </a:xfrm>
        </p:spPr>
        <p:txBody>
          <a:bodyPr wrap="square" lIns="91440" tIns="45720" rIns="91440" bIns="45720" numCol="1" anchorCtr="0" compatLnSpc="1">
            <a:prstTxWarp prst="textNoShape">
              <a:avLst/>
            </a:prstTxWarp>
            <a:normAutofit fontScale="90000"/>
          </a:bodyPr>
          <a:lstStyle/>
          <a:p>
            <a:pPr algn="l" eaLnBrk="1" hangingPunct="1">
              <a:defRPr/>
            </a:pPr>
            <a:r>
              <a:rPr lang="en-NZ" sz="2800" dirty="0">
                <a:ln>
                  <a:noFill/>
                </a:ln>
                <a:solidFill>
                  <a:schemeClr val="accent1"/>
                </a:solidFill>
                <a:effectLst/>
                <a:latin typeface="Lucida Sans" pitchFamily="34" charset="0"/>
              </a:rPr>
              <a:t>               </a:t>
            </a:r>
            <a:r>
              <a:rPr lang="en-NZ" sz="4000" dirty="0">
                <a:ln>
                  <a:noFill/>
                </a:ln>
                <a:solidFill>
                  <a:schemeClr val="tx1"/>
                </a:solidFill>
                <a:effectLst/>
                <a:latin typeface="Lucida Sans" pitchFamily="34" charset="0"/>
              </a:rPr>
              <a:t>Process for Equipment</a:t>
            </a:r>
            <a:endParaRPr lang="en-GB" sz="4000" dirty="0">
              <a:ln>
                <a:noFill/>
              </a:ln>
              <a:solidFill>
                <a:schemeClr val="tx1"/>
              </a:solidFill>
              <a:effectLst/>
              <a:latin typeface="Lucida Sans" pitchFamily="34" charset="0"/>
            </a:endParaRPr>
          </a:p>
        </p:txBody>
      </p:sp>
      <p:sp>
        <p:nvSpPr>
          <p:cNvPr id="26627" name="Rectangle 7">
            <a:extLst>
              <a:ext uri="{FF2B5EF4-FFF2-40B4-BE49-F238E27FC236}">
                <a16:creationId xmlns:a16="http://schemas.microsoft.com/office/drawing/2014/main" id="{603E45C6-4EAD-4858-80EE-2F6877DA166A}"/>
              </a:ext>
            </a:extLst>
          </p:cNvPr>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Book Antiqua" panose="02040602050305030304" pitchFamily="18" charset="0"/>
            </a:endParaRPr>
          </a:p>
        </p:txBody>
      </p:sp>
      <p:pic>
        <p:nvPicPr>
          <p:cNvPr id="26628" name="Picture 5">
            <a:extLst>
              <a:ext uri="{FF2B5EF4-FFF2-40B4-BE49-F238E27FC236}">
                <a16:creationId xmlns:a16="http://schemas.microsoft.com/office/drawing/2014/main" id="{B288E86A-32BB-4F54-A0CD-523FB992E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836613"/>
            <a:ext cx="4827588"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7756183-46D1-4B93-9DA3-E62B09CEA16F}"/>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3700" dirty="0">
                <a:ln>
                  <a:noFill/>
                </a:ln>
                <a:solidFill>
                  <a:schemeClr val="tx1"/>
                </a:solidFill>
                <a:effectLst/>
                <a:latin typeface="Lucida Sans" pitchFamily="34" charset="0"/>
              </a:rPr>
              <a:t>MoH Service Accreditation List</a:t>
            </a:r>
            <a:endParaRPr lang="en-GB" sz="3700" dirty="0">
              <a:ln>
                <a:noFill/>
              </a:ln>
              <a:solidFill>
                <a:schemeClr val="tx1"/>
              </a:solidFill>
              <a:effectLst/>
              <a:latin typeface="Lucida Sans" pitchFamily="34" charset="0"/>
            </a:endParaRPr>
          </a:p>
        </p:txBody>
      </p:sp>
      <p:sp>
        <p:nvSpPr>
          <p:cNvPr id="27651" name="Rectangle 3">
            <a:extLst>
              <a:ext uri="{FF2B5EF4-FFF2-40B4-BE49-F238E27FC236}">
                <a16:creationId xmlns:a16="http://schemas.microsoft.com/office/drawing/2014/main" id="{134E8F7A-DB65-4BE9-A3DB-C30B99F976DD}"/>
              </a:ext>
            </a:extLst>
          </p:cNvPr>
          <p:cNvSpPr>
            <a:spLocks noGrp="1"/>
          </p:cNvSpPr>
          <p:nvPr>
            <p:ph type="body" idx="4294967295"/>
          </p:nvPr>
        </p:nvSpPr>
        <p:spPr>
          <a:xfrm>
            <a:off x="468313" y="1268413"/>
            <a:ext cx="8229600" cy="4895850"/>
          </a:xfrm>
        </p:spPr>
        <p:txBody>
          <a:bodyPr/>
          <a:lstStyle/>
          <a:p>
            <a:pPr eaLnBrk="1" hangingPunct="1">
              <a:lnSpc>
                <a:spcPct val="90000"/>
              </a:lnSpc>
              <a:buFont typeface="Wingdings 2" panose="05020102010507070707" pitchFamily="18" charset="2"/>
              <a:buNone/>
            </a:pPr>
            <a:endParaRPr lang="en-US" altLang="en-US" sz="2600">
              <a:latin typeface="Book Antiqua" panose="02040602050305030304" pitchFamily="18" charset="0"/>
            </a:endParaRPr>
          </a:p>
          <a:p>
            <a:pPr eaLnBrk="1" hangingPunct="1">
              <a:lnSpc>
                <a:spcPct val="90000"/>
              </a:lnSpc>
            </a:pPr>
            <a:r>
              <a:rPr lang="en-US" altLang="en-US" sz="2600">
                <a:latin typeface="Book Antiqua" panose="02040602050305030304" pitchFamily="18" charset="0"/>
              </a:rPr>
              <a:t>Your DHB may put together a “short list” of equipment taken from the MoH Service Accreditation List (may be specific to each DHB)</a:t>
            </a:r>
          </a:p>
          <a:p>
            <a:pPr eaLnBrk="1" hangingPunct="1">
              <a:lnSpc>
                <a:spcPct val="90000"/>
              </a:lnSpc>
            </a:pPr>
            <a:r>
              <a:rPr lang="en-US" altLang="en-US" sz="2600">
                <a:latin typeface="Book Antiqua" panose="02040602050305030304" pitchFamily="18" charset="0"/>
              </a:rPr>
              <a:t>This may be the most frequently recommended equipment from the MOH Service Accreditation List that is relevant to your service</a:t>
            </a:r>
          </a:p>
          <a:p>
            <a:pPr eaLnBrk="1" hangingPunct="1">
              <a:lnSpc>
                <a:spcPct val="90000"/>
              </a:lnSpc>
            </a:pPr>
            <a:r>
              <a:rPr lang="en-US" altLang="en-US" sz="2600">
                <a:latin typeface="Book Antiqua" panose="02040602050305030304" pitchFamily="18" charset="0"/>
              </a:rPr>
              <a:t>Is covered in your training via case study and practical experience </a:t>
            </a:r>
          </a:p>
          <a:p>
            <a:pPr eaLnBrk="1" hangingPunct="1">
              <a:lnSpc>
                <a:spcPct val="90000"/>
              </a:lnSpc>
            </a:pPr>
            <a:r>
              <a:rPr lang="en-US" altLang="en-US" sz="2600">
                <a:latin typeface="Book Antiqua" panose="02040602050305030304" pitchFamily="18" charset="0"/>
              </a:rPr>
              <a:t>Quick reference card for easy use</a:t>
            </a:r>
          </a:p>
          <a:p>
            <a:pPr eaLnBrk="1" hangingPunct="1">
              <a:lnSpc>
                <a:spcPct val="90000"/>
              </a:lnSpc>
              <a:buFont typeface="Wingdings 2" panose="05020102010507070707" pitchFamily="18" charset="2"/>
              <a:buNone/>
            </a:pPr>
            <a:endParaRPr lang="en-US" altLang="en-US" sz="2600">
              <a:latin typeface="Book Antiqua" panose="0204060205030503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6207E89-D86D-42F2-807C-8EB7B5EED61B}"/>
              </a:ext>
            </a:extLst>
          </p:cNvPr>
          <p:cNvSpPr>
            <a:spLocks noGrp="1"/>
          </p:cNvSpPr>
          <p:nvPr>
            <p:ph type="title" idx="4294967295"/>
          </p:nvPr>
        </p:nvSpPr>
        <p:spPr bwMode="auto">
          <a:xfrm>
            <a:off x="457200" y="188913"/>
            <a:ext cx="8229600" cy="360362"/>
          </a:xfrm>
        </p:spPr>
        <p:txBody>
          <a:bodyPr wrap="square" lIns="91440" tIns="45720" rIns="91440" bIns="45720" numCol="1" anchorCtr="0" compatLnSpc="1">
            <a:prstTxWarp prst="textNoShape">
              <a:avLst/>
            </a:prstTxWarp>
            <a:noAutofit/>
          </a:bodyPr>
          <a:lstStyle/>
          <a:p>
            <a:pPr eaLnBrk="1" hangingPunct="1">
              <a:defRPr/>
            </a:pPr>
            <a:r>
              <a:rPr lang="en-NZ" sz="2800" dirty="0">
                <a:ln>
                  <a:noFill/>
                </a:ln>
                <a:solidFill>
                  <a:schemeClr val="tx1"/>
                </a:solidFill>
                <a:effectLst/>
                <a:latin typeface="Lucida Sans" pitchFamily="34" charset="0"/>
              </a:rPr>
              <a:t>Example - ADHB Service Accreditation List</a:t>
            </a:r>
            <a:endParaRPr lang="en-GB" sz="2800" dirty="0">
              <a:ln>
                <a:noFill/>
              </a:ln>
              <a:solidFill>
                <a:schemeClr val="tx1"/>
              </a:solidFill>
              <a:effectLst/>
              <a:latin typeface="Lucida Sans" pitchFamily="34" charset="0"/>
            </a:endParaRPr>
          </a:p>
        </p:txBody>
      </p:sp>
      <p:pic>
        <p:nvPicPr>
          <p:cNvPr id="28675" name="Picture 3">
            <a:extLst>
              <a:ext uri="{FF2B5EF4-FFF2-40B4-BE49-F238E27FC236}">
                <a16:creationId xmlns:a16="http://schemas.microsoft.com/office/drawing/2014/main" id="{ADD61A32-C3E2-45E0-8C86-A547CBA3B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3" t="10843" r="4463" b="7693"/>
          <a:stretch>
            <a:fillRect/>
          </a:stretch>
        </p:blipFill>
        <p:spPr bwMode="auto">
          <a:xfrm>
            <a:off x="395288" y="795338"/>
            <a:ext cx="8353425"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2ABD7004-6281-4DBE-8236-48541D295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48" t="10872" r="977" b="8659"/>
          <a:stretch>
            <a:fillRect/>
          </a:stretch>
        </p:blipFill>
        <p:spPr bwMode="auto">
          <a:xfrm>
            <a:off x="179388" y="620713"/>
            <a:ext cx="87852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a:extLst>
              <a:ext uri="{FF2B5EF4-FFF2-40B4-BE49-F238E27FC236}">
                <a16:creationId xmlns:a16="http://schemas.microsoft.com/office/drawing/2014/main" id="{C9755D64-19B0-4904-91A7-736FDDF78BD3}"/>
              </a:ext>
            </a:extLst>
          </p:cNvPr>
          <p:cNvSpPr txBox="1">
            <a:spLocks noChangeArrowheads="1"/>
          </p:cNvSpPr>
          <p:nvPr/>
        </p:nvSpPr>
        <p:spPr bwMode="auto">
          <a:xfrm>
            <a:off x="611188" y="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NZ" altLang="en-US" sz="2800" b="1"/>
              <a:t>Example – from CMDHB Equipment List</a:t>
            </a:r>
            <a:endParaRPr lang="en-GB" altLang="en-US" sz="2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304B2D2-BCF2-4025-BB6E-5672C6451C7B}"/>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3700" dirty="0">
                <a:ln>
                  <a:noFill/>
                </a:ln>
                <a:solidFill>
                  <a:schemeClr val="tx1"/>
                </a:solidFill>
                <a:effectLst/>
                <a:latin typeface="Lucida Sans" pitchFamily="34" charset="0"/>
              </a:rPr>
              <a:t>Case examples and questions</a:t>
            </a:r>
            <a:endParaRPr lang="en-GB" sz="3700" dirty="0">
              <a:ln>
                <a:noFill/>
              </a:ln>
              <a:solidFill>
                <a:schemeClr val="tx1"/>
              </a:solidFill>
              <a:effectLst/>
              <a:latin typeface="Lucida Sans" pitchFamily="34" charset="0"/>
            </a:endParaRPr>
          </a:p>
        </p:txBody>
      </p:sp>
      <p:sp>
        <p:nvSpPr>
          <p:cNvPr id="116739" name="Rectangle 3">
            <a:extLst>
              <a:ext uri="{FF2B5EF4-FFF2-40B4-BE49-F238E27FC236}">
                <a16:creationId xmlns:a16="http://schemas.microsoft.com/office/drawing/2014/main" id="{04B1F4DE-5D5C-4BDE-8974-DB99A9E0F515}"/>
              </a:ext>
            </a:extLst>
          </p:cNvPr>
          <p:cNvSpPr>
            <a:spLocks noGrp="1"/>
          </p:cNvSpPr>
          <p:nvPr>
            <p:ph type="body" idx="4294967295"/>
          </p:nvPr>
        </p:nvSpPr>
        <p:spPr/>
        <p:txBody>
          <a:bodyPr/>
          <a:lstStyle/>
          <a:p>
            <a:pPr eaLnBrk="1" hangingPunct="1"/>
            <a:r>
              <a:rPr lang="en-NZ" altLang="en-US">
                <a:latin typeface="Book Antiqua" panose="02040602050305030304" pitchFamily="18" charset="0"/>
              </a:rPr>
              <a:t>You may choose to have pieces of equipment on display or simply use your DHB Service Accreditation List to promote group discussion</a:t>
            </a:r>
          </a:p>
          <a:p>
            <a:pPr eaLnBrk="1" hangingPunct="1"/>
            <a:r>
              <a:rPr lang="en-NZ" altLang="en-US">
                <a:latin typeface="Book Antiqua" panose="02040602050305030304" pitchFamily="18" charset="0"/>
              </a:rPr>
              <a:t>An equipment practical is held in the next session and reviews:</a:t>
            </a:r>
          </a:p>
          <a:p>
            <a:pPr lvl="1" eaLnBrk="1" hangingPunct="1"/>
            <a:r>
              <a:rPr lang="en-NZ" altLang="en-US">
                <a:latin typeface="Book Antiqua" panose="02040602050305030304" pitchFamily="18" charset="0"/>
              </a:rPr>
              <a:t>the advantages and disadvantages of the items</a:t>
            </a:r>
          </a:p>
          <a:p>
            <a:pPr lvl="1" eaLnBrk="1" hangingPunct="1"/>
            <a:r>
              <a:rPr lang="en-NZ" altLang="en-US">
                <a:latin typeface="Book Antiqua" panose="02040602050305030304" pitchFamily="18" charset="0"/>
              </a:rPr>
              <a:t>set up and features</a:t>
            </a:r>
          </a:p>
          <a:p>
            <a:pPr lvl="1" eaLnBrk="1" hangingPunct="1"/>
            <a:r>
              <a:rPr lang="en-NZ" altLang="en-US">
                <a:latin typeface="Book Antiqua" panose="02040602050305030304" pitchFamily="18" charset="0"/>
              </a:rPr>
              <a:t>general advice and education.</a:t>
            </a:r>
            <a:endParaRPr lang="en-GB" altLang="en-US">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39">
                                            <p:txEl>
                                              <p:pRg st="2" end="2"/>
                                            </p:txEl>
                                          </p:spTgt>
                                        </p:tgtEl>
                                        <p:attrNameLst>
                                          <p:attrName>style.visibility</p:attrName>
                                        </p:attrNameLst>
                                      </p:cBhvr>
                                      <p:to>
                                        <p:strVal val="visible"/>
                                      </p:to>
                                    </p:set>
                                    <p:anim calcmode="lin" valueType="num">
                                      <p:cBhvr additive="base">
                                        <p:cTn id="11"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3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6739">
                                            <p:txEl>
                                              <p:pRg st="3" end="3"/>
                                            </p:txEl>
                                          </p:spTgt>
                                        </p:tgtEl>
                                        <p:attrNameLst>
                                          <p:attrName>style.visibility</p:attrName>
                                        </p:attrNameLst>
                                      </p:cBhvr>
                                      <p:to>
                                        <p:strVal val="visible"/>
                                      </p:to>
                                    </p:set>
                                    <p:anim calcmode="lin" valueType="num">
                                      <p:cBhvr additive="base">
                                        <p:cTn id="15"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673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anim calcmode="lin" valueType="num">
                                      <p:cBhvr additive="base">
                                        <p:cTn id="19" dur="5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FB7B5483-02B9-49D1-9CC3-C4520EF1F6B0}"/>
              </a:ext>
            </a:extLst>
          </p:cNvPr>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GB" sz="3700" dirty="0">
                <a:ln>
                  <a:noFill/>
                </a:ln>
                <a:solidFill>
                  <a:schemeClr val="tx1"/>
                </a:solidFill>
                <a:effectLst/>
                <a:latin typeface="Lucida Sans" pitchFamily="34" charset="0"/>
              </a:rPr>
              <a:t>Case examples to Support </a:t>
            </a:r>
            <a:br>
              <a:rPr lang="en-GB" sz="3700" dirty="0">
                <a:ln>
                  <a:noFill/>
                </a:ln>
                <a:solidFill>
                  <a:schemeClr val="tx1"/>
                </a:solidFill>
                <a:effectLst/>
                <a:latin typeface="Lucida Sans" pitchFamily="34" charset="0"/>
              </a:rPr>
            </a:br>
            <a:r>
              <a:rPr lang="en-GB" sz="3700" dirty="0">
                <a:ln>
                  <a:noFill/>
                </a:ln>
                <a:solidFill>
                  <a:schemeClr val="tx1"/>
                </a:solidFill>
                <a:effectLst/>
                <a:latin typeface="Lucida Sans" pitchFamily="34" charset="0"/>
              </a:rPr>
              <a:t>Service Accreditation</a:t>
            </a:r>
          </a:p>
        </p:txBody>
      </p:sp>
      <p:sp>
        <p:nvSpPr>
          <p:cNvPr id="31747" name="Rectangle 3">
            <a:extLst>
              <a:ext uri="{FF2B5EF4-FFF2-40B4-BE49-F238E27FC236}">
                <a16:creationId xmlns:a16="http://schemas.microsoft.com/office/drawing/2014/main" id="{707AD2DC-5F8C-45E5-8D1C-ECFDA2A2CC37}"/>
              </a:ext>
            </a:extLst>
          </p:cNvPr>
          <p:cNvSpPr>
            <a:spLocks noGrp="1"/>
          </p:cNvSpPr>
          <p:nvPr>
            <p:ph type="body" idx="4294967295"/>
          </p:nvPr>
        </p:nvSpPr>
        <p:spPr/>
        <p:txBody>
          <a:bodyPr/>
          <a:lstStyle/>
          <a:p>
            <a:pPr eaLnBrk="1" hangingPunct="1">
              <a:lnSpc>
                <a:spcPct val="90000"/>
              </a:lnSpc>
            </a:pPr>
            <a:r>
              <a:rPr lang="en-GB" altLang="en-US">
                <a:latin typeface="Book Antiqua" panose="02040602050305030304" pitchFamily="18" charset="0"/>
              </a:rPr>
              <a:t>The following 4 cases are designed as a resource that can be used to raise awareness of service accreditation and demonstrate how services might be delivered when working to the principles of service accreditation</a:t>
            </a:r>
          </a:p>
          <a:p>
            <a:pPr eaLnBrk="1" hangingPunct="1">
              <a:lnSpc>
                <a:spcPct val="90000"/>
              </a:lnSpc>
            </a:pPr>
            <a:r>
              <a:rPr lang="en-GB" altLang="en-US">
                <a:latin typeface="Book Antiqua" panose="02040602050305030304" pitchFamily="18" charset="0"/>
              </a:rPr>
              <a:t>It should be noted these cases are not prescriptive but are community examples to support learning and development of clinicians as they familiarise themselves with the training module</a:t>
            </a:r>
          </a:p>
          <a:p>
            <a:pPr eaLnBrk="1" hangingPunct="1">
              <a:lnSpc>
                <a:spcPct val="90000"/>
              </a:lnSpc>
              <a:buFont typeface="Wingdings 2" panose="05020102010507070707" pitchFamily="18" charset="2"/>
              <a:buNone/>
            </a:pPr>
            <a:endParaRPr lang="en-GB" altLang="en-US">
              <a:latin typeface="Book Antiqua" panose="0204060205030503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23FC14E-B21F-4A32-A914-DB0945FAF03E}"/>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dirty="0">
                <a:ln>
                  <a:noFill/>
                </a:ln>
                <a:solidFill>
                  <a:schemeClr val="tx1"/>
                </a:solidFill>
                <a:effectLst/>
                <a:latin typeface="Lucida Sans" pitchFamily="34" charset="0"/>
              </a:rPr>
              <a:t>Case 1</a:t>
            </a:r>
            <a:endParaRPr lang="en-GB" dirty="0">
              <a:ln>
                <a:noFill/>
              </a:ln>
              <a:solidFill>
                <a:schemeClr val="tx1"/>
              </a:solidFill>
              <a:effectLst/>
              <a:latin typeface="Lucida Sans" pitchFamily="34" charset="0"/>
            </a:endParaRPr>
          </a:p>
        </p:txBody>
      </p:sp>
      <p:sp>
        <p:nvSpPr>
          <p:cNvPr id="106499" name="Rectangle 3">
            <a:extLst>
              <a:ext uri="{FF2B5EF4-FFF2-40B4-BE49-F238E27FC236}">
                <a16:creationId xmlns:a16="http://schemas.microsoft.com/office/drawing/2014/main" id="{9D6CCB1D-3317-44EB-96F3-9732CCD351BD}"/>
              </a:ext>
            </a:extLst>
          </p:cNvPr>
          <p:cNvSpPr>
            <a:spLocks noGrp="1"/>
          </p:cNvSpPr>
          <p:nvPr>
            <p:ph type="body" idx="4294967295"/>
          </p:nvPr>
        </p:nvSpPr>
        <p:spPr/>
        <p:txBody>
          <a:bodyPr/>
          <a:lstStyle/>
          <a:p>
            <a:pPr eaLnBrk="1" hangingPunct="1">
              <a:lnSpc>
                <a:spcPct val="80000"/>
              </a:lnSpc>
            </a:pPr>
            <a:endParaRPr lang="en-GB" altLang="en-US" sz="1800">
              <a:latin typeface="Book Antiqua" panose="02040602050305030304" pitchFamily="18" charset="0"/>
            </a:endParaRPr>
          </a:p>
          <a:p>
            <a:pPr eaLnBrk="1" hangingPunct="1">
              <a:lnSpc>
                <a:spcPct val="80000"/>
              </a:lnSpc>
            </a:pPr>
            <a:r>
              <a:rPr lang="en-GB" altLang="en-US" sz="2000">
                <a:latin typeface="Book Antiqua" panose="02040602050305030304" pitchFamily="18" charset="0"/>
              </a:rPr>
              <a:t>A 65 year old man presents with slow mobility due Parkinson’s Disease. He lives with his son. He needs to use the toilet often. He struggles to get on/off the low toilet.  He is also has difficulty standing in a large shower box</a:t>
            </a:r>
          </a:p>
          <a:p>
            <a:pPr eaLnBrk="1" hangingPunct="1">
              <a:lnSpc>
                <a:spcPct val="80000"/>
              </a:lnSpc>
            </a:pPr>
            <a:r>
              <a:rPr lang="en-GB" altLang="en-US" sz="2000">
                <a:latin typeface="Book Antiqua" panose="02040602050305030304" pitchFamily="18" charset="0"/>
              </a:rPr>
              <a:t>What pieces of equipment may be useful for this person?</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shower stool?</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raised toilet seat or an over toilet frame?</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a 3 n 1 commode for the toilet and the bedroom?</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rails beside the toilet may be an option? </a:t>
            </a:r>
          </a:p>
          <a:p>
            <a:pPr eaLnBrk="1" hangingPunct="1">
              <a:lnSpc>
                <a:spcPct val="80000"/>
              </a:lnSpc>
            </a:pPr>
            <a:r>
              <a:rPr lang="en-GB" altLang="en-US" sz="2000">
                <a:latin typeface="Book Antiqua" panose="02040602050305030304" pitchFamily="18" charset="0"/>
              </a:rPr>
              <a:t>Is it appropriate for you to apply for the equipment? </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shower stool ( yes)</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toilet equipment  ( yes)</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advise family to install a rail beside toilet</a:t>
            </a:r>
          </a:p>
          <a:p>
            <a:pPr eaLnBrk="1" hangingPunct="1">
              <a:lnSpc>
                <a:spcPct val="80000"/>
              </a:lnSpc>
            </a:pPr>
            <a:endParaRPr lang="en-GB" altLang="en-US" sz="1800">
              <a:latin typeface="Book Antiqua" panose="02040602050305030304" pitchFamily="18" charset="0"/>
            </a:endParaRPr>
          </a:p>
        </p:txBody>
      </p:sp>
      <p:pic>
        <p:nvPicPr>
          <p:cNvPr id="32772" name="Picture 4" descr="bathroom7">
            <a:extLst>
              <a:ext uri="{FF2B5EF4-FFF2-40B4-BE49-F238E27FC236}">
                <a16:creationId xmlns:a16="http://schemas.microsoft.com/office/drawing/2014/main" id="{5C348A01-3A0F-4A36-80C0-D9C0B61D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28"/>
          <a:stretch>
            <a:fillRect/>
          </a:stretch>
        </p:blipFill>
        <p:spPr bwMode="auto">
          <a:xfrm>
            <a:off x="107950" y="44450"/>
            <a:ext cx="12509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499">
                                            <p:txEl>
                                              <p:pRg st="3" end="3"/>
                                            </p:txEl>
                                          </p:spTgt>
                                        </p:tgtEl>
                                        <p:attrNameLst>
                                          <p:attrName>style.visibility</p:attrName>
                                        </p:attrNameLst>
                                      </p:cBhvr>
                                      <p:to>
                                        <p:strVal val="visible"/>
                                      </p:to>
                                    </p:set>
                                    <p:animEffect transition="in" filter="blinds(horizontal)">
                                      <p:cBhvr>
                                        <p:cTn id="7" dur="500"/>
                                        <p:tgtEl>
                                          <p:spTgt spid="106499">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6499">
                                            <p:txEl>
                                              <p:pRg st="4" end="4"/>
                                            </p:txEl>
                                          </p:spTgt>
                                        </p:tgtEl>
                                        <p:attrNameLst>
                                          <p:attrName>style.visibility</p:attrName>
                                        </p:attrNameLst>
                                      </p:cBhvr>
                                      <p:to>
                                        <p:strVal val="visible"/>
                                      </p:to>
                                    </p:set>
                                    <p:animEffect transition="in" filter="blinds(horizontal)">
                                      <p:cBhvr>
                                        <p:cTn id="10" dur="500"/>
                                        <p:tgtEl>
                                          <p:spTgt spid="106499">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6499">
                                            <p:txEl>
                                              <p:pRg st="5" end="5"/>
                                            </p:txEl>
                                          </p:spTgt>
                                        </p:tgtEl>
                                        <p:attrNameLst>
                                          <p:attrName>style.visibility</p:attrName>
                                        </p:attrNameLst>
                                      </p:cBhvr>
                                      <p:to>
                                        <p:strVal val="visible"/>
                                      </p:to>
                                    </p:set>
                                    <p:animEffect transition="in" filter="blinds(horizontal)">
                                      <p:cBhvr>
                                        <p:cTn id="13" dur="500"/>
                                        <p:tgtEl>
                                          <p:spTgt spid="106499">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6499">
                                            <p:txEl>
                                              <p:pRg st="6" end="6"/>
                                            </p:txEl>
                                          </p:spTgt>
                                        </p:tgtEl>
                                        <p:attrNameLst>
                                          <p:attrName>style.visibility</p:attrName>
                                        </p:attrNameLst>
                                      </p:cBhvr>
                                      <p:to>
                                        <p:strVal val="visible"/>
                                      </p:to>
                                    </p:set>
                                    <p:animEffect transition="in" filter="blinds(horizontal)">
                                      <p:cBhvr>
                                        <p:cTn id="16" dur="500"/>
                                        <p:tgtEl>
                                          <p:spTgt spid="106499">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6499">
                                            <p:txEl>
                                              <p:pRg st="8" end="8"/>
                                            </p:txEl>
                                          </p:spTgt>
                                        </p:tgtEl>
                                        <p:attrNameLst>
                                          <p:attrName>style.visibility</p:attrName>
                                        </p:attrNameLst>
                                      </p:cBhvr>
                                      <p:to>
                                        <p:strVal val="visible"/>
                                      </p:to>
                                    </p:set>
                                    <p:animEffect transition="in" filter="blinds(horizontal)">
                                      <p:cBhvr>
                                        <p:cTn id="21" dur="500"/>
                                        <p:tgtEl>
                                          <p:spTgt spid="106499">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6499">
                                            <p:txEl>
                                              <p:pRg st="9" end="9"/>
                                            </p:txEl>
                                          </p:spTgt>
                                        </p:tgtEl>
                                        <p:attrNameLst>
                                          <p:attrName>style.visibility</p:attrName>
                                        </p:attrNameLst>
                                      </p:cBhvr>
                                      <p:to>
                                        <p:strVal val="visible"/>
                                      </p:to>
                                    </p:set>
                                    <p:animEffect transition="in" filter="blinds(horizontal)">
                                      <p:cBhvr>
                                        <p:cTn id="24" dur="500"/>
                                        <p:tgtEl>
                                          <p:spTgt spid="106499">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6499">
                                            <p:txEl>
                                              <p:pRg st="10" end="10"/>
                                            </p:txEl>
                                          </p:spTgt>
                                        </p:tgtEl>
                                        <p:attrNameLst>
                                          <p:attrName>style.visibility</p:attrName>
                                        </p:attrNameLst>
                                      </p:cBhvr>
                                      <p:to>
                                        <p:strVal val="visible"/>
                                      </p:to>
                                    </p:set>
                                    <p:animEffect transition="in" filter="blinds(horizontal)">
                                      <p:cBhvr>
                                        <p:cTn id="27" dur="500"/>
                                        <p:tgtEl>
                                          <p:spTgt spid="1064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A96138D-8970-4AB7-9A52-8A1FC9A55CDE}"/>
              </a:ext>
            </a:extLst>
          </p:cNvPr>
          <p:cNvSpPr>
            <a:spLocks noGrp="1"/>
          </p:cNvSpPr>
          <p:nvPr>
            <p:ph type="title" idx="4294967295"/>
          </p:nvPr>
        </p:nvSpPr>
        <p:spPr bwMode="auto">
          <a:xfrm>
            <a:off x="457200" y="274638"/>
            <a:ext cx="8229600" cy="706437"/>
          </a:xfrm>
        </p:spPr>
        <p:txBody>
          <a:bodyPr wrap="square" lIns="91440" tIns="45720" rIns="91440" bIns="45720" numCol="1" anchorCtr="0" compatLnSpc="1">
            <a:prstTxWarp prst="textNoShape">
              <a:avLst/>
            </a:prstTxWarp>
          </a:bodyPr>
          <a:lstStyle/>
          <a:p>
            <a:pPr eaLnBrk="1" hangingPunct="1">
              <a:defRPr/>
            </a:pPr>
            <a:r>
              <a:rPr lang="en-NZ" sz="4000" dirty="0">
                <a:ln>
                  <a:noFill/>
                </a:ln>
                <a:solidFill>
                  <a:schemeClr val="tx1"/>
                </a:solidFill>
                <a:effectLst/>
                <a:latin typeface="Lucida Sans" pitchFamily="34" charset="0"/>
              </a:rPr>
              <a:t>Case 2</a:t>
            </a:r>
            <a:endParaRPr lang="en-GB" sz="4000" dirty="0">
              <a:ln>
                <a:noFill/>
              </a:ln>
              <a:solidFill>
                <a:schemeClr val="tx1"/>
              </a:solidFill>
              <a:effectLst/>
              <a:latin typeface="Lucida Sans" pitchFamily="34" charset="0"/>
            </a:endParaRPr>
          </a:p>
        </p:txBody>
      </p:sp>
      <p:sp>
        <p:nvSpPr>
          <p:cNvPr id="108547" name="Rectangle 3">
            <a:extLst>
              <a:ext uri="{FF2B5EF4-FFF2-40B4-BE49-F238E27FC236}">
                <a16:creationId xmlns:a16="http://schemas.microsoft.com/office/drawing/2014/main" id="{D3E532EE-4026-4A05-94C2-FDC15CE67218}"/>
              </a:ext>
            </a:extLst>
          </p:cNvPr>
          <p:cNvSpPr>
            <a:spLocks noGrp="1"/>
          </p:cNvSpPr>
          <p:nvPr>
            <p:ph type="body" idx="4294967295"/>
          </p:nvPr>
        </p:nvSpPr>
        <p:spPr>
          <a:xfrm>
            <a:off x="468313" y="981075"/>
            <a:ext cx="8578850" cy="5256213"/>
          </a:xfrm>
        </p:spPr>
        <p:txBody>
          <a:bodyPr/>
          <a:lstStyle/>
          <a:p>
            <a:pPr eaLnBrk="1" hangingPunct="1">
              <a:lnSpc>
                <a:spcPct val="80000"/>
              </a:lnSpc>
            </a:pPr>
            <a:r>
              <a:rPr lang="en-GB" altLang="en-US" sz="2000">
                <a:latin typeface="Book Antiqua" panose="02040602050305030304" pitchFamily="18" charset="0"/>
              </a:rPr>
              <a:t>A 52 year old lady with Rheumatoid Arthritis. She is unable to stand long enough at the kitchen bench to prepare her meals but wishes to be as independent as possible. She mobilises with a walking frame without a seat.</a:t>
            </a:r>
          </a:p>
          <a:p>
            <a:pPr eaLnBrk="1" hangingPunct="1">
              <a:lnSpc>
                <a:spcPct val="80000"/>
              </a:lnSpc>
            </a:pPr>
            <a:r>
              <a:rPr lang="en-GB" altLang="en-US" sz="2000">
                <a:latin typeface="Book Antiqua" panose="02040602050305030304" pitchFamily="18" charset="0"/>
              </a:rPr>
              <a:t>Compare the use of a perching stool and a walking frame with a seat in this situation. Describe the pros and cons of the two items of equipment</a:t>
            </a:r>
          </a:p>
          <a:p>
            <a:pPr eaLnBrk="1" hangingPunct="1">
              <a:lnSpc>
                <a:spcPct val="80000"/>
              </a:lnSpc>
            </a:pPr>
            <a:r>
              <a:rPr lang="en-GB" altLang="en-US" sz="2000">
                <a:latin typeface="Book Antiqua" panose="02040602050305030304" pitchFamily="18" charset="0"/>
              </a:rPr>
              <a:t>Perching stool</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a:t>
            </a:r>
            <a:r>
              <a:rPr lang="en-GB" altLang="en-US" sz="1800">
                <a:latin typeface="Book Antiqua" panose="02040602050305030304" pitchFamily="18" charset="0"/>
              </a:rPr>
              <a:t>Pro - 	adjustable in height to work at the kitchen bench</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has a backrest and armrests to support posture and transfers</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angled seat to allow for perch position to work at the kitchen 			bench</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Con  - 	another piece of equipment to fit into the kitchen space</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may need to physically move the stool to and from the kitchen 			bench for access to kitchen cupboards etc</a:t>
            </a:r>
          </a:p>
          <a:p>
            <a:pPr eaLnBrk="1" hangingPunct="1">
              <a:lnSpc>
                <a:spcPct val="80000"/>
              </a:lnSpc>
            </a:pPr>
            <a:r>
              <a:rPr lang="en-GB" altLang="en-US" sz="2000">
                <a:latin typeface="Book Antiqua" panose="02040602050305030304" pitchFamily="18" charset="0"/>
              </a:rPr>
              <a:t>    Walking Frame</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Pro-   	only requires one piece of equipment for mobility and meal 			preparation if kitchen is compact</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has brakes to ensure safe transfers on/off seat</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wider seat size for a larger person</a:t>
            </a:r>
          </a:p>
          <a:p>
            <a:pPr eaLnBrk="1" hangingPunct="1">
              <a:lnSpc>
                <a:spcPct val="80000"/>
              </a:lnSpc>
              <a:buFont typeface="Wingdings 2" panose="05020102010507070707" pitchFamily="18" charset="2"/>
              <a:buNone/>
            </a:pPr>
            <a:r>
              <a:rPr lang="en-GB" altLang="en-US" sz="1800">
                <a:latin typeface="Book Antiqua" panose="02040602050305030304" pitchFamily="18" charset="0"/>
              </a:rPr>
              <a:t>          	Con-   	seat is not adjustable in height so may be too low for transfers 			on/off</a:t>
            </a:r>
          </a:p>
          <a:p>
            <a:pPr eaLnBrk="1" hangingPunct="1">
              <a:lnSpc>
                <a:spcPct val="80000"/>
              </a:lnSpc>
            </a:pPr>
            <a:endParaRPr lang="en-GB" altLang="en-US" sz="160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Effect transition="in" filter="box(in)">
                                      <p:cBhvr>
                                        <p:cTn id="7" dur="500"/>
                                        <p:tgtEl>
                                          <p:spTgt spid="108547">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8547">
                                            <p:txEl>
                                              <p:pRg st="4" end="4"/>
                                            </p:txEl>
                                          </p:spTgt>
                                        </p:tgtEl>
                                        <p:attrNameLst>
                                          <p:attrName>style.visibility</p:attrName>
                                        </p:attrNameLst>
                                      </p:cBhvr>
                                      <p:to>
                                        <p:strVal val="visible"/>
                                      </p:to>
                                    </p:set>
                                    <p:animEffect transition="in" filter="box(in)">
                                      <p:cBhvr>
                                        <p:cTn id="10" dur="500"/>
                                        <p:tgtEl>
                                          <p:spTgt spid="108547">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8547">
                                            <p:txEl>
                                              <p:pRg st="5" end="5"/>
                                            </p:txEl>
                                          </p:spTgt>
                                        </p:tgtEl>
                                        <p:attrNameLst>
                                          <p:attrName>style.visibility</p:attrName>
                                        </p:attrNameLst>
                                      </p:cBhvr>
                                      <p:to>
                                        <p:strVal val="visible"/>
                                      </p:to>
                                    </p:set>
                                    <p:animEffect transition="in" filter="box(in)">
                                      <p:cBhvr>
                                        <p:cTn id="13" dur="500"/>
                                        <p:tgtEl>
                                          <p:spTgt spid="108547">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8547">
                                            <p:txEl>
                                              <p:pRg st="6" end="6"/>
                                            </p:txEl>
                                          </p:spTgt>
                                        </p:tgtEl>
                                        <p:attrNameLst>
                                          <p:attrName>style.visibility</p:attrName>
                                        </p:attrNameLst>
                                      </p:cBhvr>
                                      <p:to>
                                        <p:strVal val="visible"/>
                                      </p:to>
                                    </p:set>
                                    <p:animEffect transition="in" filter="box(in)">
                                      <p:cBhvr>
                                        <p:cTn id="18" dur="500"/>
                                        <p:tgtEl>
                                          <p:spTgt spid="108547">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08547">
                                            <p:txEl>
                                              <p:pRg st="7" end="7"/>
                                            </p:txEl>
                                          </p:spTgt>
                                        </p:tgtEl>
                                        <p:attrNameLst>
                                          <p:attrName>style.visibility</p:attrName>
                                        </p:attrNameLst>
                                      </p:cBhvr>
                                      <p:to>
                                        <p:strVal val="visible"/>
                                      </p:to>
                                    </p:set>
                                    <p:animEffect transition="in" filter="box(in)">
                                      <p:cBhvr>
                                        <p:cTn id="21" dur="500"/>
                                        <p:tgtEl>
                                          <p:spTgt spid="108547">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08547">
                                            <p:txEl>
                                              <p:pRg st="9" end="9"/>
                                            </p:txEl>
                                          </p:spTgt>
                                        </p:tgtEl>
                                        <p:attrNameLst>
                                          <p:attrName>style.visibility</p:attrName>
                                        </p:attrNameLst>
                                      </p:cBhvr>
                                      <p:to>
                                        <p:strVal val="visible"/>
                                      </p:to>
                                    </p:set>
                                    <p:animEffect transition="in" filter="box(in)">
                                      <p:cBhvr>
                                        <p:cTn id="26" dur="500"/>
                                        <p:tgtEl>
                                          <p:spTgt spid="108547">
                                            <p:txEl>
                                              <p:pRg st="9" end="9"/>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08547">
                                            <p:txEl>
                                              <p:pRg st="10" end="10"/>
                                            </p:txEl>
                                          </p:spTgt>
                                        </p:tgtEl>
                                        <p:attrNameLst>
                                          <p:attrName>style.visibility</p:attrName>
                                        </p:attrNameLst>
                                      </p:cBhvr>
                                      <p:to>
                                        <p:strVal val="visible"/>
                                      </p:to>
                                    </p:set>
                                    <p:animEffect transition="in" filter="box(in)">
                                      <p:cBhvr>
                                        <p:cTn id="29" dur="500"/>
                                        <p:tgtEl>
                                          <p:spTgt spid="108547">
                                            <p:txEl>
                                              <p:pRg st="10" end="10"/>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08547">
                                            <p:txEl>
                                              <p:pRg st="11" end="11"/>
                                            </p:txEl>
                                          </p:spTgt>
                                        </p:tgtEl>
                                        <p:attrNameLst>
                                          <p:attrName>style.visibility</p:attrName>
                                        </p:attrNameLst>
                                      </p:cBhvr>
                                      <p:to>
                                        <p:strVal val="visible"/>
                                      </p:to>
                                    </p:set>
                                    <p:animEffect transition="in" filter="box(in)">
                                      <p:cBhvr>
                                        <p:cTn id="32" dur="500"/>
                                        <p:tgtEl>
                                          <p:spTgt spid="108547">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8547">
                                            <p:txEl>
                                              <p:pRg st="12" end="12"/>
                                            </p:txEl>
                                          </p:spTgt>
                                        </p:tgtEl>
                                        <p:attrNameLst>
                                          <p:attrName>style.visibility</p:attrName>
                                        </p:attrNameLst>
                                      </p:cBhvr>
                                      <p:to>
                                        <p:strVal val="visible"/>
                                      </p:to>
                                    </p:set>
                                    <p:animEffect transition="in" filter="box(in)">
                                      <p:cBhvr>
                                        <p:cTn id="37" dur="500"/>
                                        <p:tgtEl>
                                          <p:spTgt spid="1085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4FD0476-8184-4233-83A0-6F6BD08D737D}"/>
              </a:ext>
            </a:extLst>
          </p:cNvPr>
          <p:cNvSpPr>
            <a:spLocks noGrp="1"/>
          </p:cNvSpPr>
          <p:nvPr>
            <p:ph type="title" idx="4294967295"/>
          </p:nvPr>
        </p:nvSpPr>
        <p:spPr bwMode="auto">
          <a:xfrm>
            <a:off x="395288" y="188913"/>
            <a:ext cx="8229600" cy="941387"/>
          </a:xfrm>
        </p:spPr>
        <p:txBody>
          <a:bodyPr wrap="square" lIns="91440" tIns="45720" rIns="91440" bIns="45720" numCol="1" anchorCtr="0" compatLnSpc="1">
            <a:prstTxWarp prst="textNoShape">
              <a:avLst/>
            </a:prstTxWarp>
          </a:bodyPr>
          <a:lstStyle/>
          <a:p>
            <a:pPr eaLnBrk="1" hangingPunct="1">
              <a:defRPr/>
            </a:pPr>
            <a:r>
              <a:rPr lang="en-NZ" sz="2400" dirty="0">
                <a:ln>
                  <a:noFill/>
                </a:ln>
                <a:solidFill>
                  <a:schemeClr val="tx1"/>
                </a:solidFill>
                <a:effectLst/>
                <a:latin typeface="Lucida Sans" pitchFamily="34" charset="0"/>
              </a:rPr>
              <a:t>DHB Service Accreditation Pilot Training Package</a:t>
            </a:r>
            <a:endParaRPr lang="en-GB" sz="2400" dirty="0">
              <a:ln>
                <a:noFill/>
              </a:ln>
              <a:solidFill>
                <a:schemeClr val="tx1"/>
              </a:solidFill>
              <a:effectLst/>
              <a:latin typeface="Lucida Sans" pitchFamily="34" charset="0"/>
            </a:endParaRPr>
          </a:p>
        </p:txBody>
      </p:sp>
      <p:sp>
        <p:nvSpPr>
          <p:cNvPr id="7171" name="Rectangle 3">
            <a:extLst>
              <a:ext uri="{FF2B5EF4-FFF2-40B4-BE49-F238E27FC236}">
                <a16:creationId xmlns:a16="http://schemas.microsoft.com/office/drawing/2014/main" id="{6D4E9FE4-782F-4646-BA2A-F8B30F1026E9}"/>
              </a:ext>
            </a:extLst>
          </p:cNvPr>
          <p:cNvSpPr>
            <a:spLocks noGrp="1"/>
          </p:cNvSpPr>
          <p:nvPr>
            <p:ph type="body" idx="4294967295"/>
          </p:nvPr>
        </p:nvSpPr>
        <p:spPr>
          <a:xfrm>
            <a:off x="457200" y="981075"/>
            <a:ext cx="8229600" cy="5327650"/>
          </a:xfrm>
        </p:spPr>
        <p:txBody>
          <a:bodyPr/>
          <a:lstStyle/>
          <a:p>
            <a:pPr eaLnBrk="1" hangingPunct="1">
              <a:lnSpc>
                <a:spcPct val="80000"/>
              </a:lnSpc>
              <a:buFont typeface="Wingdings 2" panose="05020102010507070707" pitchFamily="18" charset="2"/>
              <a:buNone/>
            </a:pPr>
            <a:r>
              <a:rPr lang="en-NZ" altLang="en-US" sz="1800">
                <a:latin typeface="Book Antiqua" panose="02040602050305030304" pitchFamily="18" charset="0"/>
              </a:rPr>
              <a:t>Format      –</a:t>
            </a:r>
            <a:r>
              <a:rPr lang="en-NZ" altLang="en-US" sz="1600">
                <a:latin typeface="Book Antiqua" panose="02040602050305030304" pitchFamily="18" charset="0"/>
              </a:rPr>
              <a:t>All trainees complete all sessions</a:t>
            </a:r>
          </a:p>
          <a:p>
            <a:pPr eaLnBrk="1" hangingPunct="1">
              <a:lnSpc>
                <a:spcPct val="80000"/>
              </a:lnSpc>
              <a:buFont typeface="Wingdings 2" panose="05020102010507070707" pitchFamily="18" charset="2"/>
              <a:buNone/>
            </a:pPr>
            <a:r>
              <a:rPr lang="en-NZ" altLang="en-US" sz="1600">
                <a:latin typeface="Book Antiqua" panose="02040602050305030304" pitchFamily="18" charset="0"/>
              </a:rPr>
              <a:t>		      – Therapy Assistants complete an extra session</a:t>
            </a:r>
          </a:p>
          <a:p>
            <a:pPr eaLnBrk="1" hangingPunct="1">
              <a:lnSpc>
                <a:spcPct val="80000"/>
              </a:lnSpc>
              <a:buFont typeface="Wingdings 2" panose="05020102010507070707" pitchFamily="18" charset="2"/>
              <a:buNone/>
            </a:pPr>
            <a:r>
              <a:rPr lang="en-NZ" altLang="en-US" sz="1600">
                <a:latin typeface="Book Antiqua" panose="02040602050305030304" pitchFamily="18" charset="0"/>
              </a:rPr>
              <a:t>                      - You may decide to vary the session format to suit your local needs</a:t>
            </a:r>
          </a:p>
          <a:p>
            <a:pPr lvl="4" eaLnBrk="1" hangingPunct="1">
              <a:lnSpc>
                <a:spcPct val="80000"/>
              </a:lnSpc>
              <a:buFont typeface="Wingdings 2" panose="05020102010507070707" pitchFamily="18" charset="2"/>
              <a:buNone/>
            </a:pPr>
            <a:r>
              <a:rPr lang="en-NZ" altLang="en-US" sz="1400">
                <a:latin typeface="Book Antiqua" panose="02040602050305030304" pitchFamily="18" charset="0"/>
              </a:rPr>
              <a:t>   </a:t>
            </a:r>
          </a:p>
          <a:p>
            <a:pPr lvl="1" eaLnBrk="1" hangingPunct="1">
              <a:lnSpc>
                <a:spcPct val="80000"/>
              </a:lnSpc>
              <a:buFont typeface="Wingdings 2" panose="05020102010507070707" pitchFamily="18" charset="2"/>
              <a:buNone/>
            </a:pPr>
            <a:r>
              <a:rPr lang="en-NZ" altLang="en-US" sz="1600" u="sng">
                <a:latin typeface="Book Antiqua" panose="02040602050305030304" pitchFamily="18" charset="0"/>
              </a:rPr>
              <a:t>Session 1</a:t>
            </a:r>
            <a:r>
              <a:rPr lang="en-NZ" altLang="en-US" sz="1600">
                <a:latin typeface="Book Antiqua" panose="02040602050305030304" pitchFamily="18" charset="0"/>
              </a:rPr>
              <a:t>  1.5 hours</a:t>
            </a:r>
          </a:p>
          <a:p>
            <a:pPr lvl="1" eaLnBrk="1" hangingPunct="1">
              <a:lnSpc>
                <a:spcPct val="80000"/>
              </a:lnSpc>
            </a:pPr>
            <a:r>
              <a:rPr lang="en-NZ" altLang="en-US" sz="1600">
                <a:latin typeface="Book Antiqua" panose="02040602050305030304" pitchFamily="18" charset="0"/>
              </a:rPr>
              <a:t>introduces Service Accreditation</a:t>
            </a:r>
          </a:p>
          <a:p>
            <a:pPr lvl="1" eaLnBrk="1" hangingPunct="1">
              <a:lnSpc>
                <a:spcPct val="80000"/>
              </a:lnSpc>
            </a:pPr>
            <a:r>
              <a:rPr lang="en-NZ" altLang="en-US" sz="1600">
                <a:latin typeface="Book Antiqua" panose="02040602050305030304" pitchFamily="18" charset="0"/>
              </a:rPr>
              <a:t>trainees come away with an understanding of how Service Accreditation can positively impact on the clients they work with</a:t>
            </a:r>
          </a:p>
          <a:p>
            <a:pPr lvl="1" eaLnBrk="1" hangingPunct="1">
              <a:lnSpc>
                <a:spcPct val="80000"/>
              </a:lnSpc>
            </a:pPr>
            <a:r>
              <a:rPr lang="en-NZ" altLang="en-US" sz="1600">
                <a:latin typeface="Book Antiqua" panose="02040602050305030304" pitchFamily="18" charset="0"/>
              </a:rPr>
              <a:t>between session one and session two trainees are asked to refer to their clinical reasoning checklist and DHB Service Accreditation Equipment List in the context of their normal client assessments</a:t>
            </a:r>
          </a:p>
          <a:p>
            <a:pPr lvl="1" eaLnBrk="1" hangingPunct="1">
              <a:lnSpc>
                <a:spcPct val="80000"/>
              </a:lnSpc>
            </a:pPr>
            <a:r>
              <a:rPr lang="en-NZ" altLang="en-US" sz="1600">
                <a:latin typeface="Book Antiqua" panose="02040602050305030304" pitchFamily="18" charset="0"/>
              </a:rPr>
              <a:t>trainees return to session 2 with a context to their role in Service Accreditation and any questions that may have arisen</a:t>
            </a:r>
          </a:p>
          <a:p>
            <a:pPr lvl="1" eaLnBrk="1" hangingPunct="1">
              <a:lnSpc>
                <a:spcPct val="80000"/>
              </a:lnSpc>
            </a:pPr>
            <a:endParaRPr lang="en-NZ" altLang="en-US" sz="1600">
              <a:latin typeface="Book Antiqua" panose="02040602050305030304" pitchFamily="18" charset="0"/>
            </a:endParaRPr>
          </a:p>
          <a:p>
            <a:pPr lvl="1" eaLnBrk="1" hangingPunct="1">
              <a:lnSpc>
                <a:spcPct val="80000"/>
              </a:lnSpc>
              <a:buFont typeface="Wingdings 2" panose="05020102010507070707" pitchFamily="18" charset="2"/>
              <a:buNone/>
            </a:pPr>
            <a:r>
              <a:rPr lang="en-NZ" altLang="en-US" sz="1600" u="sng">
                <a:latin typeface="Book Antiqua" panose="02040602050305030304" pitchFamily="18" charset="0"/>
              </a:rPr>
              <a:t>Session 2</a:t>
            </a:r>
            <a:r>
              <a:rPr lang="en-NZ" altLang="en-US" sz="1600">
                <a:latin typeface="Book Antiqua" panose="02040602050305030304" pitchFamily="18" charset="0"/>
              </a:rPr>
              <a:t>  1.0 hour</a:t>
            </a:r>
          </a:p>
          <a:p>
            <a:pPr lvl="1" eaLnBrk="1" hangingPunct="1">
              <a:lnSpc>
                <a:spcPct val="80000"/>
              </a:lnSpc>
            </a:pPr>
            <a:r>
              <a:rPr lang="en-NZ" altLang="en-US" sz="1600">
                <a:latin typeface="Book Antiqua" panose="02040602050305030304" pitchFamily="18" charset="0"/>
              </a:rPr>
              <a:t>focuses on the administrative role and responsibilities.  Preferred methods of delivery, installation and follow up.</a:t>
            </a:r>
          </a:p>
          <a:p>
            <a:pPr lvl="1" eaLnBrk="1" hangingPunct="1">
              <a:lnSpc>
                <a:spcPct val="80000"/>
              </a:lnSpc>
            </a:pPr>
            <a:r>
              <a:rPr lang="en-NZ" altLang="en-US" sz="1600">
                <a:latin typeface="Book Antiqua" panose="02040602050305030304" pitchFamily="18" charset="0"/>
              </a:rPr>
              <a:t>practical viewing and demonstration of equipment and questions.</a:t>
            </a:r>
          </a:p>
          <a:p>
            <a:pPr lvl="1" eaLnBrk="1" hangingPunct="1">
              <a:lnSpc>
                <a:spcPct val="80000"/>
              </a:lnSpc>
            </a:pPr>
            <a:endParaRPr lang="en-NZ" altLang="en-US" sz="1600">
              <a:latin typeface="Book Antiqua" panose="02040602050305030304" pitchFamily="18" charset="0"/>
            </a:endParaRPr>
          </a:p>
          <a:p>
            <a:pPr lvl="1" eaLnBrk="1" hangingPunct="1">
              <a:lnSpc>
                <a:spcPct val="80000"/>
              </a:lnSpc>
              <a:buFont typeface="Wingdings 2" panose="05020102010507070707" pitchFamily="18" charset="2"/>
              <a:buNone/>
            </a:pPr>
            <a:r>
              <a:rPr lang="en-NZ" altLang="en-US" sz="1600" u="sng">
                <a:latin typeface="Book Antiqua" panose="02040602050305030304" pitchFamily="18" charset="0"/>
              </a:rPr>
              <a:t>Session 3</a:t>
            </a:r>
            <a:r>
              <a:rPr lang="en-NZ" altLang="en-US" sz="1600">
                <a:latin typeface="Book Antiqua" panose="02040602050305030304" pitchFamily="18" charset="0"/>
              </a:rPr>
              <a:t> – for Therapy Assistants Only</a:t>
            </a:r>
          </a:p>
          <a:p>
            <a:pPr lvl="1" eaLnBrk="1" hangingPunct="1">
              <a:lnSpc>
                <a:spcPct val="80000"/>
              </a:lnSpc>
              <a:buFont typeface="Wingdings 2" panose="05020102010507070707" pitchFamily="18" charset="2"/>
              <a:buNone/>
            </a:pPr>
            <a:endParaRPr lang="en-GB" altLang="en-US" sz="1600">
              <a:latin typeface="Book Antiqua" panose="0204060205030503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DE8A3E2-A916-47DA-A0DE-95447078F943}"/>
              </a:ext>
            </a:extLst>
          </p:cNvPr>
          <p:cNvSpPr>
            <a:spLocks noGrp="1"/>
          </p:cNvSpPr>
          <p:nvPr>
            <p:ph type="title" idx="4294967295"/>
          </p:nvPr>
        </p:nvSpPr>
        <p:spPr bwMode="auto">
          <a:xfrm>
            <a:off x="457200" y="274638"/>
            <a:ext cx="8229600" cy="490537"/>
          </a:xfrm>
        </p:spPr>
        <p:txBody>
          <a:bodyPr wrap="square" lIns="91440" tIns="45720" rIns="91440" bIns="45720" numCol="1" anchorCtr="0" compatLnSpc="1">
            <a:prstTxWarp prst="textNoShape">
              <a:avLst/>
            </a:prstTxWarp>
            <a:noAutofit/>
          </a:bodyPr>
          <a:lstStyle/>
          <a:p>
            <a:pPr eaLnBrk="1" hangingPunct="1">
              <a:defRPr/>
            </a:pPr>
            <a:r>
              <a:rPr lang="en-NZ" sz="4000" dirty="0">
                <a:ln>
                  <a:noFill/>
                </a:ln>
                <a:solidFill>
                  <a:schemeClr val="tx1"/>
                </a:solidFill>
                <a:effectLst/>
                <a:latin typeface="Lucida Sans" pitchFamily="34" charset="0"/>
              </a:rPr>
              <a:t>Case 3</a:t>
            </a:r>
            <a:endParaRPr lang="en-GB" sz="4000" dirty="0">
              <a:ln>
                <a:noFill/>
              </a:ln>
              <a:solidFill>
                <a:schemeClr val="tx1"/>
              </a:solidFill>
              <a:effectLst/>
              <a:latin typeface="Lucida Sans" pitchFamily="34" charset="0"/>
            </a:endParaRPr>
          </a:p>
        </p:txBody>
      </p:sp>
      <p:sp>
        <p:nvSpPr>
          <p:cNvPr id="110595" name="Rectangle 3">
            <a:extLst>
              <a:ext uri="{FF2B5EF4-FFF2-40B4-BE49-F238E27FC236}">
                <a16:creationId xmlns:a16="http://schemas.microsoft.com/office/drawing/2014/main" id="{F91D789C-B5CA-4A77-A3D8-131857E9551D}"/>
              </a:ext>
            </a:extLst>
          </p:cNvPr>
          <p:cNvSpPr>
            <a:spLocks noGrp="1"/>
          </p:cNvSpPr>
          <p:nvPr>
            <p:ph type="body" idx="4294967295"/>
          </p:nvPr>
        </p:nvSpPr>
        <p:spPr>
          <a:xfrm>
            <a:off x="457200" y="908050"/>
            <a:ext cx="8229600" cy="5689600"/>
          </a:xfrm>
        </p:spPr>
        <p:txBody>
          <a:bodyPr/>
          <a:lstStyle/>
          <a:p>
            <a:pPr eaLnBrk="1" hangingPunct="1">
              <a:lnSpc>
                <a:spcPct val="80000"/>
              </a:lnSpc>
            </a:pPr>
            <a:endParaRPr lang="en-NZ" altLang="en-US" sz="2000">
              <a:latin typeface="Book Antiqua" panose="02040602050305030304" pitchFamily="18" charset="0"/>
            </a:endParaRPr>
          </a:p>
          <a:p>
            <a:pPr eaLnBrk="1" hangingPunct="1">
              <a:lnSpc>
                <a:spcPct val="80000"/>
              </a:lnSpc>
            </a:pPr>
            <a:r>
              <a:rPr lang="en-GB" altLang="en-US" sz="2000">
                <a:latin typeface="Book Antiqua" panose="02040602050305030304" pitchFamily="18" charset="0"/>
              </a:rPr>
              <a:t>A tall 70 year old man referred to District Nurse for a wound sustained in a fall. He presents with bilateral OA hips and mild confusion and memory loss. He lives with his wife who is petite. He mobilises with a shuffling, painful gait and has difficulty with bed, toilet and  chair transfers. His wife has to assist him with the shower over the bath.</a:t>
            </a:r>
          </a:p>
          <a:p>
            <a:pPr eaLnBrk="1" hangingPunct="1">
              <a:lnSpc>
                <a:spcPct val="80000"/>
              </a:lnSpc>
            </a:pPr>
            <a:r>
              <a:rPr lang="en-GB" altLang="en-US" sz="2000">
                <a:latin typeface="Book Antiqua" panose="02040602050305030304" pitchFamily="18" charset="0"/>
              </a:rPr>
              <a:t>What pieces of equipment may be useful for this person?</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there is a range of equipment options so he needs a full 	  functional and environmental assessment</a:t>
            </a:r>
          </a:p>
          <a:p>
            <a:pPr eaLnBrk="1" hangingPunct="1">
              <a:lnSpc>
                <a:spcPct val="80000"/>
              </a:lnSpc>
            </a:pPr>
            <a:r>
              <a:rPr lang="en-GB" altLang="en-US" sz="2000">
                <a:latin typeface="Book Antiqua" panose="02040602050305030304" pitchFamily="18" charset="0"/>
              </a:rPr>
              <a:t>Is it appropriate for you to apply for the equipment?</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if there was an urgent need for a particular item of equipment 	  for safety yes, and refer to the appropriate service</a:t>
            </a:r>
          </a:p>
          <a:p>
            <a:pPr eaLnBrk="1" hangingPunct="1">
              <a:lnSpc>
                <a:spcPct val="80000"/>
              </a:lnSpc>
            </a:pPr>
            <a:r>
              <a:rPr lang="en-GB" altLang="en-US" sz="2000">
                <a:latin typeface="Book Antiqua" panose="02040602050305030304" pitchFamily="18" charset="0"/>
              </a:rPr>
              <a:t>And/or what referrals could you consider to other services?</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Occupational therapy to assess the home environment</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Physiotherapy to assess his mobility</a:t>
            </a:r>
          </a:p>
          <a:p>
            <a:pPr eaLnBrk="1" hangingPunct="1">
              <a:lnSpc>
                <a:spcPct val="80000"/>
              </a:lnSpc>
              <a:buFont typeface="Wingdings 2" panose="05020102010507070707" pitchFamily="18" charset="2"/>
              <a:buNone/>
            </a:pPr>
            <a:r>
              <a:rPr lang="en-GB" altLang="en-US" sz="2000">
                <a:latin typeface="Book Antiqua" panose="02040602050305030304" pitchFamily="18" charset="0"/>
              </a:rPr>
              <a:t>       	 - Needs Assessment to assess for long term personal care 	   support</a:t>
            </a:r>
          </a:p>
          <a:p>
            <a:pPr eaLnBrk="1" hangingPunct="1">
              <a:lnSpc>
                <a:spcPct val="80000"/>
              </a:lnSpc>
            </a:pPr>
            <a:endParaRPr lang="en-GB" altLang="en-US" sz="2000">
              <a:latin typeface="Book Antiqua" panose="02040602050305030304" pitchFamily="18" charset="0"/>
            </a:endParaRPr>
          </a:p>
          <a:p>
            <a:pPr eaLnBrk="1" hangingPunct="1">
              <a:lnSpc>
                <a:spcPct val="80000"/>
              </a:lnSpc>
            </a:pPr>
            <a:endParaRPr lang="en-GB" altLang="en-US" sz="2000">
              <a:latin typeface="Book Antiqua" panose="02040602050305030304" pitchFamily="18" charset="0"/>
            </a:endParaRPr>
          </a:p>
        </p:txBody>
      </p:sp>
      <p:pic>
        <p:nvPicPr>
          <p:cNvPr id="34820" name="Picture 6" descr="shower over bath">
            <a:extLst>
              <a:ext uri="{FF2B5EF4-FFF2-40B4-BE49-F238E27FC236}">
                <a16:creationId xmlns:a16="http://schemas.microsoft.com/office/drawing/2014/main" id="{E12668BC-79BC-4076-9908-2E327ACFA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95" r="19002"/>
          <a:stretch>
            <a:fillRect/>
          </a:stretch>
        </p:blipFill>
        <p:spPr bwMode="auto">
          <a:xfrm>
            <a:off x="34925" y="44450"/>
            <a:ext cx="1225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3" end="3"/>
                                            </p:txEl>
                                          </p:spTgt>
                                        </p:tgtEl>
                                        <p:attrNameLst>
                                          <p:attrName>style.visibility</p:attrName>
                                        </p:attrNameLst>
                                      </p:cBhvr>
                                      <p:to>
                                        <p:strVal val="visible"/>
                                      </p:to>
                                    </p:set>
                                    <p:animEffect transition="in" filter="blinds(horizontal)">
                                      <p:cBhvr>
                                        <p:cTn id="7" dur="500"/>
                                        <p:tgtEl>
                                          <p:spTgt spid="11059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5">
                                            <p:txEl>
                                              <p:pRg st="5" end="5"/>
                                            </p:txEl>
                                          </p:spTgt>
                                        </p:tgtEl>
                                        <p:attrNameLst>
                                          <p:attrName>style.visibility</p:attrName>
                                        </p:attrNameLst>
                                      </p:cBhvr>
                                      <p:to>
                                        <p:strVal val="visible"/>
                                      </p:to>
                                    </p:set>
                                    <p:animEffect transition="in" filter="blinds(horizontal)">
                                      <p:cBhvr>
                                        <p:cTn id="12" dur="500"/>
                                        <p:tgtEl>
                                          <p:spTgt spid="1105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5">
                                            <p:txEl>
                                              <p:pRg st="7" end="7"/>
                                            </p:txEl>
                                          </p:spTgt>
                                        </p:tgtEl>
                                        <p:attrNameLst>
                                          <p:attrName>style.visibility</p:attrName>
                                        </p:attrNameLst>
                                      </p:cBhvr>
                                      <p:to>
                                        <p:strVal val="visible"/>
                                      </p:to>
                                    </p:set>
                                    <p:animEffect transition="in" filter="blinds(horizontal)">
                                      <p:cBhvr>
                                        <p:cTn id="17" dur="500"/>
                                        <p:tgtEl>
                                          <p:spTgt spid="110595">
                                            <p:txEl>
                                              <p:pRg st="7" end="7"/>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10595">
                                            <p:txEl>
                                              <p:pRg st="8" end="8"/>
                                            </p:txEl>
                                          </p:spTgt>
                                        </p:tgtEl>
                                        <p:attrNameLst>
                                          <p:attrName>style.visibility</p:attrName>
                                        </p:attrNameLst>
                                      </p:cBhvr>
                                      <p:to>
                                        <p:strVal val="visible"/>
                                      </p:to>
                                    </p:set>
                                    <p:animEffect transition="in" filter="blinds(horizontal)">
                                      <p:cBhvr>
                                        <p:cTn id="20" dur="500"/>
                                        <p:tgtEl>
                                          <p:spTgt spid="110595">
                                            <p:txEl>
                                              <p:pRg st="8" end="8"/>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10595">
                                            <p:txEl>
                                              <p:pRg st="9" end="9"/>
                                            </p:txEl>
                                          </p:spTgt>
                                        </p:tgtEl>
                                        <p:attrNameLst>
                                          <p:attrName>style.visibility</p:attrName>
                                        </p:attrNameLst>
                                      </p:cBhvr>
                                      <p:to>
                                        <p:strVal val="visible"/>
                                      </p:to>
                                    </p:set>
                                    <p:animEffect transition="in" filter="blinds(horizontal)">
                                      <p:cBhvr>
                                        <p:cTn id="23" dur="500"/>
                                        <p:tgtEl>
                                          <p:spTgt spid="1105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32DED31-E65E-424E-8606-13113E2FB41E}"/>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dirty="0">
                <a:ln>
                  <a:noFill/>
                </a:ln>
                <a:solidFill>
                  <a:schemeClr val="tx1"/>
                </a:solidFill>
                <a:effectLst/>
                <a:latin typeface="Lucida Sans" pitchFamily="34" charset="0"/>
              </a:rPr>
              <a:t>Case 4</a:t>
            </a:r>
            <a:endParaRPr lang="en-GB" dirty="0">
              <a:ln>
                <a:noFill/>
              </a:ln>
              <a:solidFill>
                <a:schemeClr val="tx1"/>
              </a:solidFill>
              <a:effectLst/>
              <a:latin typeface="Lucida Sans" pitchFamily="34" charset="0"/>
            </a:endParaRPr>
          </a:p>
        </p:txBody>
      </p:sp>
      <p:sp>
        <p:nvSpPr>
          <p:cNvPr id="112643" name="Rectangle 3">
            <a:extLst>
              <a:ext uri="{FF2B5EF4-FFF2-40B4-BE49-F238E27FC236}">
                <a16:creationId xmlns:a16="http://schemas.microsoft.com/office/drawing/2014/main" id="{28E0E329-72FA-4E18-ADC4-43F66DA11343}"/>
              </a:ext>
            </a:extLst>
          </p:cNvPr>
          <p:cNvSpPr>
            <a:spLocks noGrp="1"/>
          </p:cNvSpPr>
          <p:nvPr>
            <p:ph type="body" idx="4294967295"/>
          </p:nvPr>
        </p:nvSpPr>
        <p:spPr/>
        <p:txBody>
          <a:bodyPr/>
          <a:lstStyle/>
          <a:p>
            <a:pPr eaLnBrk="1" hangingPunct="1">
              <a:lnSpc>
                <a:spcPct val="90000"/>
              </a:lnSpc>
            </a:pPr>
            <a:r>
              <a:rPr lang="en-GB" altLang="en-US" sz="2400">
                <a:latin typeface="Book Antiqua" panose="02040602050305030304" pitchFamily="18" charset="0"/>
              </a:rPr>
              <a:t>A 76 year old lady with osteoarthritis. She lives alone and has some difficulty getting into bed as her bed is too high. She also struggles to manage the sit to stand off the bed. The family would like her to have a hospital bed. What do you do?</a:t>
            </a:r>
          </a:p>
          <a:p>
            <a:pPr lvl="1" eaLnBrk="1" hangingPunct="1">
              <a:lnSpc>
                <a:spcPct val="90000"/>
              </a:lnSpc>
            </a:pPr>
            <a:r>
              <a:rPr lang="en-GB" altLang="en-US" sz="2000">
                <a:latin typeface="Book Antiqua" panose="02040602050305030304" pitchFamily="18" charset="0"/>
              </a:rPr>
              <a:t>Trial a bed lever</a:t>
            </a:r>
          </a:p>
          <a:p>
            <a:pPr lvl="1" eaLnBrk="1" hangingPunct="1">
              <a:lnSpc>
                <a:spcPct val="90000"/>
              </a:lnSpc>
            </a:pPr>
            <a:r>
              <a:rPr lang="en-GB" altLang="en-US" sz="2000">
                <a:latin typeface="Book Antiqua" panose="02040602050305030304" pitchFamily="18" charset="0"/>
              </a:rPr>
              <a:t>Suggest the family lower the bed height by removing castors or changing length of bed legs</a:t>
            </a:r>
          </a:p>
          <a:p>
            <a:pPr lvl="1" eaLnBrk="1" hangingPunct="1">
              <a:lnSpc>
                <a:spcPct val="90000"/>
              </a:lnSpc>
            </a:pPr>
            <a:r>
              <a:rPr lang="en-GB" altLang="en-US" sz="2000">
                <a:latin typeface="Book Antiqua" panose="02040602050305030304" pitchFamily="18" charset="0"/>
              </a:rPr>
              <a:t>Check if there is another bed in the house which may be a more suitable height</a:t>
            </a:r>
          </a:p>
          <a:p>
            <a:pPr lvl="1" eaLnBrk="1" hangingPunct="1">
              <a:lnSpc>
                <a:spcPct val="90000"/>
              </a:lnSpc>
            </a:pPr>
            <a:r>
              <a:rPr lang="en-GB" altLang="en-US" sz="2000">
                <a:latin typeface="Book Antiqua" panose="02040602050305030304" pitchFamily="18" charset="0"/>
              </a:rPr>
              <a:t>Refer to physiotherapy and /or occupational therapy if none of the above are an option.</a:t>
            </a:r>
          </a:p>
          <a:p>
            <a:pPr eaLnBrk="1" hangingPunct="1">
              <a:lnSpc>
                <a:spcPct val="90000"/>
              </a:lnSpc>
            </a:pPr>
            <a:endParaRPr lang="en-GB" altLang="en-US" sz="240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7" dur="500"/>
                                        <p:tgtEl>
                                          <p:spTgt spid="1126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43">
                                            <p:txEl>
                                              <p:pRg st="1" end="1"/>
                                            </p:txEl>
                                          </p:spTgt>
                                        </p:tgtEl>
                                        <p:attrNameLst>
                                          <p:attrName>style.visibility</p:attrName>
                                        </p:attrNameLst>
                                      </p:cBhvr>
                                      <p:to>
                                        <p:strVal val="visible"/>
                                      </p:to>
                                    </p:set>
                                    <p:animEffect transition="in" filter="blinds(horizontal)">
                                      <p:cBhvr>
                                        <p:cTn id="10" dur="500"/>
                                        <p:tgtEl>
                                          <p:spTgt spid="11264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animEffect transition="in" filter="blinds(horizontal)">
                                      <p:cBhvr>
                                        <p:cTn id="13" dur="500"/>
                                        <p:tgtEl>
                                          <p:spTgt spid="11264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2643">
                                            <p:txEl>
                                              <p:pRg st="3" end="3"/>
                                            </p:txEl>
                                          </p:spTgt>
                                        </p:tgtEl>
                                        <p:attrNameLst>
                                          <p:attrName>style.visibility</p:attrName>
                                        </p:attrNameLst>
                                      </p:cBhvr>
                                      <p:to>
                                        <p:strVal val="visible"/>
                                      </p:to>
                                    </p:set>
                                    <p:animEffect transition="in" filter="blinds(horizontal)">
                                      <p:cBhvr>
                                        <p:cTn id="16" dur="500"/>
                                        <p:tgtEl>
                                          <p:spTgt spid="11264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animEffect transition="in" filter="blinds(horizontal)">
                                      <p:cBhvr>
                                        <p:cTn id="19" dur="500"/>
                                        <p:tgtEl>
                                          <p:spTgt spid="112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BDC1702-E454-430F-B533-67350E9A8DFD}"/>
              </a:ext>
            </a:extLst>
          </p:cNvPr>
          <p:cNvSpPr>
            <a:spLocks noGrp="1" noRot="1" noChangeArrowheads="1"/>
          </p:cNvSpPr>
          <p:nvPr>
            <p:ph type="title" idx="4294967295"/>
          </p:nvPr>
        </p:nvSpPr>
        <p:spPr/>
        <p:txBody>
          <a:bodyPr wrap="square" lIns="91440" tIns="45720" rIns="91440" bIns="45720" numCol="1" anchorCtr="0" compatLnSpc="1">
            <a:prstTxWarp prst="textNoShape">
              <a:avLst/>
            </a:prstTxWarp>
          </a:bodyPr>
          <a:lstStyle/>
          <a:p>
            <a:pPr eaLnBrk="1" hangingPunct="1">
              <a:defRPr/>
            </a:pPr>
            <a:r>
              <a:rPr lang="en-NZ" dirty="0">
                <a:ln>
                  <a:noFill/>
                </a:ln>
                <a:solidFill>
                  <a:schemeClr val="tx1"/>
                </a:solidFill>
                <a:effectLst>
                  <a:outerShdw blurRad="38100" dist="38100" dir="2700000" algn="tl">
                    <a:srgbClr val="69676D"/>
                  </a:outerShdw>
                </a:effectLst>
                <a:latin typeface="Lucida Sans" pitchFamily="34" charset="0"/>
              </a:rPr>
              <a:t>Ethical dilemmas</a:t>
            </a:r>
            <a:endParaRPr lang="en-GB" dirty="0">
              <a:ln>
                <a:noFill/>
              </a:ln>
              <a:solidFill>
                <a:schemeClr val="tx1"/>
              </a:solidFill>
              <a:effectLst>
                <a:outerShdw blurRad="38100" dist="38100" dir="2700000" algn="tl">
                  <a:srgbClr val="69676D"/>
                </a:outerShdw>
              </a:effectLst>
              <a:latin typeface="Lucida Sans" pitchFamily="34" charset="0"/>
            </a:endParaRPr>
          </a:p>
        </p:txBody>
      </p:sp>
      <p:sp>
        <p:nvSpPr>
          <p:cNvPr id="43011" name="Rectangle 3">
            <a:extLst>
              <a:ext uri="{FF2B5EF4-FFF2-40B4-BE49-F238E27FC236}">
                <a16:creationId xmlns:a16="http://schemas.microsoft.com/office/drawing/2014/main" id="{824D3F2D-1C85-40B4-AE51-8C7DF58977B3}"/>
              </a:ext>
            </a:extLst>
          </p:cNvPr>
          <p:cNvSpPr>
            <a:spLocks noGrp="1" noRot="1" noChangeArrowheads="1"/>
          </p:cNvSpPr>
          <p:nvPr>
            <p:ph type="body" idx="4294967295"/>
          </p:nvPr>
        </p:nvSpPr>
        <p:spPr/>
        <p:txBody>
          <a:bodyPr/>
          <a:lstStyle/>
          <a:p>
            <a:pPr eaLnBrk="1" hangingPunct="1">
              <a:buFont typeface="Wingdings 2" panose="05020102010507070707" pitchFamily="18" charset="2"/>
              <a:buNone/>
              <a:defRPr/>
            </a:pPr>
            <a:r>
              <a:rPr lang="en-NZ">
                <a:effectLst>
                  <a:outerShdw blurRad="38100" dist="38100" dir="2700000" algn="tl">
                    <a:srgbClr val="69676D"/>
                  </a:outerShdw>
                </a:effectLst>
                <a:latin typeface="Book Antiqua" pitchFamily="18" charset="0"/>
              </a:rPr>
              <a:t>“To give or not to give that is the question”</a:t>
            </a:r>
          </a:p>
          <a:p>
            <a:pPr eaLnBrk="1" hangingPunct="1">
              <a:buFont typeface="Wingdings 2" panose="05020102010507070707" pitchFamily="18" charset="2"/>
              <a:buNone/>
              <a:defRPr/>
            </a:pPr>
            <a:endParaRPr lang="en-NZ">
              <a:effectLst>
                <a:outerShdw blurRad="38100" dist="38100" dir="2700000" algn="tl">
                  <a:srgbClr val="69676D"/>
                </a:outerShdw>
              </a:effectLst>
              <a:latin typeface="Book Antiqua" pitchFamily="18" charset="0"/>
            </a:endParaRPr>
          </a:p>
          <a:p>
            <a:pPr eaLnBrk="1" hangingPunct="1">
              <a:defRPr/>
            </a:pPr>
            <a:r>
              <a:rPr lang="en-NZ">
                <a:effectLst>
                  <a:outerShdw blurRad="38100" dist="38100" dir="2700000" algn="tl">
                    <a:srgbClr val="69676D"/>
                  </a:outerShdw>
                </a:effectLst>
                <a:latin typeface="Book Antiqua" pitchFamily="18" charset="0"/>
              </a:rPr>
              <a:t>Challenges</a:t>
            </a:r>
          </a:p>
          <a:p>
            <a:pPr lvl="1" eaLnBrk="1" hangingPunct="1">
              <a:defRPr/>
            </a:pPr>
            <a:r>
              <a:rPr lang="en-NZ">
                <a:effectLst>
                  <a:outerShdw blurRad="38100" dist="38100" dir="2700000" algn="tl">
                    <a:srgbClr val="69676D"/>
                  </a:outerShdw>
                </a:effectLst>
                <a:latin typeface="Book Antiqua" pitchFamily="18" charset="0"/>
              </a:rPr>
              <a:t>Palliative</a:t>
            </a:r>
          </a:p>
          <a:p>
            <a:pPr lvl="1" eaLnBrk="1" hangingPunct="1">
              <a:defRPr/>
            </a:pPr>
            <a:r>
              <a:rPr lang="en-NZ">
                <a:effectLst>
                  <a:outerShdw blurRad="38100" dist="38100" dir="2700000" algn="tl">
                    <a:srgbClr val="69676D"/>
                  </a:outerShdw>
                </a:effectLst>
                <a:latin typeface="Book Antiqua" pitchFamily="18" charset="0"/>
              </a:rPr>
              <a:t>Meeting patients expectations</a:t>
            </a:r>
          </a:p>
          <a:p>
            <a:pPr lvl="1" eaLnBrk="1" hangingPunct="1">
              <a:defRPr/>
            </a:pPr>
            <a:r>
              <a:rPr lang="en-NZ">
                <a:effectLst>
                  <a:outerShdw blurRad="38100" dist="38100" dir="2700000" algn="tl">
                    <a:srgbClr val="69676D"/>
                  </a:outerShdw>
                </a:effectLst>
                <a:latin typeface="Book Antiqua" pitchFamily="18" charset="0"/>
              </a:rPr>
              <a:t>Our expectations of our patients</a:t>
            </a:r>
          </a:p>
          <a:p>
            <a:pPr lvl="1" eaLnBrk="1" hangingPunct="1">
              <a:defRPr/>
            </a:pPr>
            <a:r>
              <a:rPr lang="en-NZ">
                <a:effectLst>
                  <a:outerShdw blurRad="38100" dist="38100" dir="2700000" algn="tl">
                    <a:srgbClr val="69676D"/>
                  </a:outerShdw>
                </a:effectLst>
                <a:latin typeface="Book Antiqua" pitchFamily="18" charset="0"/>
              </a:rPr>
              <a:t>Spending the Ministry’s money</a:t>
            </a:r>
          </a:p>
          <a:p>
            <a:pPr lvl="1" eaLnBrk="1" hangingPunct="1">
              <a:defRPr/>
            </a:pPr>
            <a:r>
              <a:rPr lang="en-NZ">
                <a:effectLst>
                  <a:outerShdw blurRad="38100" dist="38100" dir="2700000" algn="tl">
                    <a:srgbClr val="69676D"/>
                  </a:outerShdw>
                </a:effectLst>
                <a:latin typeface="Book Antiqua" pitchFamily="18" charset="0"/>
              </a:rPr>
              <a:t>Do we treat rich and poor the same?</a:t>
            </a:r>
          </a:p>
          <a:p>
            <a:pPr lvl="1" eaLnBrk="1" hangingPunct="1">
              <a:buFont typeface="Wingdings 2" panose="05020102010507070707" pitchFamily="18" charset="2"/>
              <a:buNone/>
              <a:defRPr/>
            </a:pPr>
            <a:endParaRPr lang="en-GB">
              <a:effectLst>
                <a:outerShdw blurRad="38100" dist="38100" dir="2700000" algn="tl">
                  <a:srgbClr val="69676D"/>
                </a:outerShdw>
              </a:effectLst>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4961A4-9648-4F52-AA23-F5CEE5AFE584}"/>
              </a:ext>
            </a:extLst>
          </p:cNvPr>
          <p:cNvSpPr>
            <a:spLocks noGrp="1" noChangeArrowheads="1"/>
          </p:cNvSpPr>
          <p:nvPr>
            <p:ph type="ctrTitle"/>
          </p:nvPr>
        </p:nvSpPr>
        <p:spPr/>
        <p:txBody>
          <a:bodyPr/>
          <a:lstStyle/>
          <a:p>
            <a:pPr eaLnBrk="1" hangingPunct="1">
              <a:defRPr/>
            </a:pPr>
            <a:r>
              <a:rPr lang="en-NZ" dirty="0">
                <a:latin typeface="+mj-lt"/>
              </a:rPr>
              <a:t>Specialised Assessor Training </a:t>
            </a:r>
            <a:br>
              <a:rPr lang="en-NZ" dirty="0">
                <a:latin typeface="+mj-lt"/>
              </a:rPr>
            </a:br>
            <a:r>
              <a:rPr lang="en-NZ" dirty="0">
                <a:latin typeface="+mj-lt"/>
              </a:rPr>
              <a:t>QUIZ</a:t>
            </a:r>
            <a:endParaRPr lang="en-GB" dirty="0">
              <a:latin typeface="+mj-lt"/>
            </a:endParaRPr>
          </a:p>
        </p:txBody>
      </p:sp>
      <p:sp>
        <p:nvSpPr>
          <p:cNvPr id="37891" name="Rectangle 3">
            <a:extLst>
              <a:ext uri="{FF2B5EF4-FFF2-40B4-BE49-F238E27FC236}">
                <a16:creationId xmlns:a16="http://schemas.microsoft.com/office/drawing/2014/main" id="{64DCF42D-DD5C-4668-A1E8-79DF97E4AD87}"/>
              </a:ext>
            </a:extLst>
          </p:cNvPr>
          <p:cNvSpPr>
            <a:spLocks noGrp="1" noChangeArrowheads="1"/>
          </p:cNvSpPr>
          <p:nvPr>
            <p:ph type="subTitle" idx="1"/>
          </p:nvPr>
        </p:nvSpPr>
        <p:spPr/>
        <p:txBody>
          <a:bodyPr/>
          <a:lstStyle/>
          <a:p>
            <a:pPr eaLnBrk="1" hangingPunct="1"/>
            <a:r>
              <a:rPr lang="en-NZ" altLang="en-US">
                <a:latin typeface="Arial" panose="020B0604020202020204" pitchFamily="34" charset="0"/>
              </a:rPr>
              <a:t>Clinical Part</a:t>
            </a:r>
            <a:endParaRPr lang="en-GB" altLang="en-US">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535C5A-5E8F-4946-91F0-64A6AA512ADE}"/>
              </a:ext>
            </a:extLst>
          </p:cNvPr>
          <p:cNvSpPr>
            <a:spLocks noGrp="1" noChangeArrowheads="1"/>
          </p:cNvSpPr>
          <p:nvPr>
            <p:ph type="title"/>
          </p:nvPr>
        </p:nvSpPr>
        <p:spPr/>
        <p:txBody>
          <a:bodyPr>
            <a:noAutofit/>
          </a:bodyPr>
          <a:lstStyle/>
          <a:p>
            <a:pPr eaLnBrk="1" hangingPunct="1">
              <a:defRPr/>
            </a:pPr>
            <a:r>
              <a:rPr lang="en-NZ" sz="4000" dirty="0">
                <a:solidFill>
                  <a:schemeClr val="tx1"/>
                </a:solidFill>
                <a:latin typeface="+mj-lt"/>
              </a:rPr>
              <a:t>Eligibility criteria for equipment to meet long-term needs</a:t>
            </a:r>
            <a:endParaRPr lang="en-GB" sz="4000" dirty="0">
              <a:solidFill>
                <a:schemeClr val="tx1"/>
              </a:solidFill>
              <a:latin typeface="+mj-lt"/>
            </a:endParaRPr>
          </a:p>
        </p:txBody>
      </p:sp>
      <p:sp>
        <p:nvSpPr>
          <p:cNvPr id="38915" name="Rectangle 3">
            <a:extLst>
              <a:ext uri="{FF2B5EF4-FFF2-40B4-BE49-F238E27FC236}">
                <a16:creationId xmlns:a16="http://schemas.microsoft.com/office/drawing/2014/main" id="{1D523402-4908-4549-8623-BC061FD252C4}"/>
              </a:ext>
            </a:extLst>
          </p:cNvPr>
          <p:cNvSpPr>
            <a:spLocks noGrp="1" noChangeArrowheads="1"/>
          </p:cNvSpPr>
          <p:nvPr>
            <p:ph type="body" idx="1"/>
          </p:nvPr>
        </p:nvSpPr>
        <p:spPr/>
        <p:txBody>
          <a:bodyPr/>
          <a:lstStyle/>
          <a:p>
            <a:pPr eaLnBrk="1" hangingPunct="1"/>
            <a:r>
              <a:rPr lang="en-NZ" altLang="en-US" sz="2000">
                <a:latin typeface="Arial" panose="020B0604020202020204" pitchFamily="34" charset="0"/>
              </a:rPr>
              <a:t>Essential / desirable</a:t>
            </a:r>
          </a:p>
          <a:p>
            <a:pPr eaLnBrk="1" hangingPunct="1"/>
            <a:r>
              <a:rPr lang="en-NZ" altLang="en-US" sz="2000">
                <a:latin typeface="Arial" panose="020B0604020202020204" pitchFamily="34" charset="0"/>
              </a:rPr>
              <a:t>Enable patient to return to / remain / mobilise in and around the home</a:t>
            </a:r>
          </a:p>
          <a:p>
            <a:pPr eaLnBrk="1" hangingPunct="1"/>
            <a:r>
              <a:rPr lang="en-NZ" altLang="en-US" sz="2000">
                <a:latin typeface="Arial" panose="020B0604020202020204" pitchFamily="34" charset="0"/>
              </a:rPr>
              <a:t>Low cost items only when patient provides Proof of Special Needs Grant from Work and Income.</a:t>
            </a:r>
          </a:p>
          <a:p>
            <a:pPr eaLnBrk="1" hangingPunct="1"/>
            <a:r>
              <a:rPr lang="en-NZ" altLang="en-US" sz="2000">
                <a:latin typeface="Arial" panose="020B0604020202020204" pitchFamily="34" charset="0"/>
              </a:rPr>
              <a:t>6 month need</a:t>
            </a:r>
          </a:p>
          <a:p>
            <a:pPr lvl="1" eaLnBrk="1" hangingPunct="1"/>
            <a:r>
              <a:rPr lang="en-NZ" altLang="en-US" sz="1800">
                <a:latin typeface="Arial" panose="020B0604020202020204" pitchFamily="34" charset="0"/>
              </a:rPr>
              <a:t>Rehab</a:t>
            </a:r>
          </a:p>
          <a:p>
            <a:pPr lvl="1" eaLnBrk="1" hangingPunct="1"/>
            <a:r>
              <a:rPr lang="en-NZ" altLang="en-US" sz="1800">
                <a:latin typeface="Arial" panose="020B0604020202020204" pitchFamily="34" charset="0"/>
              </a:rPr>
              <a:t>Short term palliative</a:t>
            </a:r>
          </a:p>
          <a:p>
            <a:pPr eaLnBrk="1" hangingPunct="1"/>
            <a:r>
              <a:rPr lang="en-NZ" altLang="en-US" sz="2000">
                <a:latin typeface="Arial" panose="020B0604020202020204" pitchFamily="34" charset="0"/>
              </a:rPr>
              <a:t>MOH not ACC</a:t>
            </a:r>
            <a:endParaRPr lang="en-GB" altLang="en-US" sz="200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56DFECC-F973-43E4-9775-8BD43F7E7281}"/>
              </a:ext>
            </a:extLst>
          </p:cNvPr>
          <p:cNvSpPr>
            <a:spLocks noGrp="1" noChangeArrowheads="1"/>
          </p:cNvSpPr>
          <p:nvPr>
            <p:ph type="title"/>
          </p:nvPr>
        </p:nvSpPr>
        <p:spPr/>
        <p:txBody>
          <a:bodyPr/>
          <a:lstStyle/>
          <a:p>
            <a:pPr eaLnBrk="1" hangingPunct="1">
              <a:defRPr/>
            </a:pPr>
            <a:r>
              <a:rPr lang="en-NZ" sz="4000" dirty="0">
                <a:solidFill>
                  <a:schemeClr val="tx1"/>
                </a:solidFill>
                <a:latin typeface="+mj-lt"/>
              </a:rPr>
              <a:t>Equipment list</a:t>
            </a:r>
            <a:endParaRPr lang="en-GB" sz="4000" dirty="0">
              <a:solidFill>
                <a:schemeClr val="tx1"/>
              </a:solidFill>
              <a:latin typeface="+mj-lt"/>
            </a:endParaRPr>
          </a:p>
        </p:txBody>
      </p:sp>
      <p:sp>
        <p:nvSpPr>
          <p:cNvPr id="39939" name="Rectangle 3">
            <a:extLst>
              <a:ext uri="{FF2B5EF4-FFF2-40B4-BE49-F238E27FC236}">
                <a16:creationId xmlns:a16="http://schemas.microsoft.com/office/drawing/2014/main" id="{EC5A5C31-33EE-47F1-8B4B-4BDA49BCF0CB}"/>
              </a:ext>
            </a:extLst>
          </p:cNvPr>
          <p:cNvSpPr>
            <a:spLocks noGrp="1" noChangeArrowheads="1"/>
          </p:cNvSpPr>
          <p:nvPr>
            <p:ph type="body" idx="1"/>
          </p:nvPr>
        </p:nvSpPr>
        <p:spPr/>
        <p:txBody>
          <a:bodyPr/>
          <a:lstStyle/>
          <a:p>
            <a:pPr eaLnBrk="1" hangingPunct="1"/>
            <a:r>
              <a:rPr lang="en-NZ" altLang="en-US" sz="2000">
                <a:latin typeface="Arial" panose="020B0604020202020204" pitchFamily="34" charset="0"/>
              </a:rPr>
              <a:t>Items on the MoH Service Accreditation Equipment list:</a:t>
            </a:r>
          </a:p>
          <a:p>
            <a:pPr lvl="1" eaLnBrk="1" hangingPunct="1"/>
            <a:r>
              <a:rPr lang="en-NZ" altLang="en-US" sz="1800">
                <a:latin typeface="Arial" panose="020B0604020202020204" pitchFamily="34" charset="0"/>
              </a:rPr>
              <a:t>If you are sure you identified the correct item: apply for it</a:t>
            </a:r>
          </a:p>
          <a:p>
            <a:pPr lvl="1" eaLnBrk="1" hangingPunct="1"/>
            <a:r>
              <a:rPr lang="en-NZ" altLang="en-US" sz="1800">
                <a:latin typeface="Arial" panose="020B0604020202020204" pitchFamily="34" charset="0"/>
              </a:rPr>
              <a:t>If you are not sure what item to choose: discuss with OT</a:t>
            </a:r>
          </a:p>
          <a:p>
            <a:pPr eaLnBrk="1" hangingPunct="1"/>
            <a:r>
              <a:rPr lang="en-NZ" altLang="en-US" sz="2000">
                <a:latin typeface="Arial" panose="020B0604020202020204" pitchFamily="34" charset="0"/>
              </a:rPr>
              <a:t>Sliding sheets, type: </a:t>
            </a:r>
          </a:p>
          <a:p>
            <a:pPr lvl="1" eaLnBrk="1" hangingPunct="1"/>
            <a:r>
              <a:rPr lang="en-NZ" altLang="en-US" sz="1800">
                <a:latin typeface="Arial" panose="020B0604020202020204" pitchFamily="34" charset="0"/>
              </a:rPr>
              <a:t>Single: USL medical - slip slide sheet</a:t>
            </a:r>
          </a:p>
          <a:p>
            <a:pPr lvl="1" eaLnBrk="1" hangingPunct="1"/>
            <a:r>
              <a:rPr lang="en-NZ" altLang="en-US" sz="1800">
                <a:latin typeface="Arial" panose="020B0604020202020204" pitchFamily="34" charset="0"/>
              </a:rPr>
              <a:t>Double: Cubro - economy sliding sheet</a:t>
            </a:r>
          </a:p>
          <a:p>
            <a:pPr lvl="1" eaLnBrk="1" hangingPunct="1"/>
            <a:r>
              <a:rPr lang="en-NZ" altLang="en-US" sz="1800">
                <a:latin typeface="Arial" panose="020B0604020202020204" pitchFamily="34" charset="0"/>
              </a:rPr>
              <a:t>You need 2 slide sheets, they don’t come in pairs		</a:t>
            </a:r>
          </a:p>
          <a:p>
            <a:pPr eaLnBrk="1" hangingPunct="1"/>
            <a:r>
              <a:rPr lang="en-NZ" altLang="en-US" sz="2000">
                <a:latin typeface="Arial" panose="020B0604020202020204" pitchFamily="34" charset="0"/>
              </a:rPr>
              <a:t>Walking sticks: tricky……</a:t>
            </a:r>
          </a:p>
          <a:p>
            <a:pPr lvl="1" eaLnBrk="1" hangingPunct="1"/>
            <a:r>
              <a:rPr lang="en-NZ" altLang="en-US" sz="1800">
                <a:latin typeface="Arial" panose="020B0604020202020204" pitchFamily="34" charset="0"/>
              </a:rPr>
              <a:t>$4,- at dollar shop</a:t>
            </a:r>
          </a:p>
          <a:p>
            <a:pPr lvl="1" eaLnBrk="1" hangingPunct="1"/>
            <a:r>
              <a:rPr lang="en-NZ" altLang="en-US" sz="1800">
                <a:latin typeface="Arial" panose="020B0604020202020204" pitchFamily="34" charset="0"/>
              </a:rPr>
              <a:t>Better quality at pharmacy</a:t>
            </a:r>
          </a:p>
          <a:p>
            <a:pPr lvl="1" eaLnBrk="1" hangingPunct="1"/>
            <a:r>
              <a:rPr lang="en-NZ" altLang="en-US" sz="1800">
                <a:latin typeface="Arial" panose="020B0604020202020204" pitchFamily="34" charset="0"/>
              </a:rPr>
              <a:t>On list have special handle</a:t>
            </a:r>
          </a:p>
          <a:p>
            <a:pPr eaLnBrk="1" hangingPunct="1"/>
            <a:endParaRPr lang="en-NZ" altLang="en-US" sz="20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94BD0F-7545-4A12-979A-8ECC1796ED12}"/>
              </a:ext>
            </a:extLst>
          </p:cNvPr>
          <p:cNvSpPr>
            <a:spLocks noGrp="1" noChangeArrowheads="1"/>
          </p:cNvSpPr>
          <p:nvPr>
            <p:ph type="title"/>
          </p:nvPr>
        </p:nvSpPr>
        <p:spPr/>
        <p:txBody>
          <a:bodyPr/>
          <a:lstStyle/>
          <a:p>
            <a:pPr eaLnBrk="1" hangingPunct="1">
              <a:defRPr/>
            </a:pPr>
            <a:r>
              <a:rPr lang="en-NZ" dirty="0">
                <a:solidFill>
                  <a:srgbClr val="FFFF00"/>
                </a:solidFill>
                <a:latin typeface="+mj-lt"/>
              </a:rPr>
              <a:t>Bath Boards</a:t>
            </a:r>
            <a:endParaRPr lang="en-US" dirty="0">
              <a:solidFill>
                <a:srgbClr val="FFFF00"/>
              </a:solidFill>
              <a:latin typeface="+mj-lt"/>
            </a:endParaRPr>
          </a:p>
        </p:txBody>
      </p:sp>
      <p:sp>
        <p:nvSpPr>
          <p:cNvPr id="40963" name="Rectangle 3">
            <a:extLst>
              <a:ext uri="{FF2B5EF4-FFF2-40B4-BE49-F238E27FC236}">
                <a16:creationId xmlns:a16="http://schemas.microsoft.com/office/drawing/2014/main" id="{176007FE-DBC4-42DA-8B0B-66FF8E72213F}"/>
              </a:ext>
            </a:extLst>
          </p:cNvPr>
          <p:cNvSpPr>
            <a:spLocks noGrp="1" noChangeArrowheads="1"/>
          </p:cNvSpPr>
          <p:nvPr>
            <p:ph type="body" idx="1"/>
          </p:nvPr>
        </p:nvSpPr>
        <p:spPr/>
        <p:txBody>
          <a:bodyPr/>
          <a:lstStyle/>
          <a:p>
            <a:pPr eaLnBrk="1" hangingPunct="1"/>
            <a:r>
              <a:rPr lang="en-NZ" altLang="en-US" sz="2000">
                <a:latin typeface="Arial" panose="020B0604020202020204" pitchFamily="34" charset="0"/>
              </a:rPr>
              <a:t>What feature does a bath definitely need to fit a bath board safely?</a:t>
            </a:r>
          </a:p>
          <a:p>
            <a:pPr eaLnBrk="1" hangingPunct="1">
              <a:buFont typeface="Wingdings 2" panose="05020102010507070707" pitchFamily="18" charset="2"/>
              <a:buNone/>
            </a:pPr>
            <a:endParaRPr lang="en-NZ" altLang="en-US" sz="2000">
              <a:latin typeface="Arial" panose="020B0604020202020204" pitchFamily="34" charset="0"/>
            </a:endParaRPr>
          </a:p>
          <a:p>
            <a:pPr eaLnBrk="1" hangingPunct="1"/>
            <a:r>
              <a:rPr lang="en-NZ" altLang="en-US" sz="2000">
                <a:latin typeface="Arial" panose="020B0604020202020204" pitchFamily="34" charset="0"/>
              </a:rPr>
              <a:t>What else does your client need when you organise a bath board?</a:t>
            </a:r>
          </a:p>
          <a:p>
            <a:pPr eaLnBrk="1" hangingPunct="1"/>
            <a:endParaRPr lang="en-NZ" altLang="en-US" sz="2000">
              <a:latin typeface="Arial" panose="020B0604020202020204" pitchFamily="34" charset="0"/>
            </a:endParaRPr>
          </a:p>
          <a:p>
            <a:pPr eaLnBrk="1" hangingPunct="1"/>
            <a:r>
              <a:rPr lang="en-NZ" altLang="en-US" sz="2000">
                <a:latin typeface="Arial" panose="020B0604020202020204" pitchFamily="34" charset="0"/>
              </a:rPr>
              <a:t>What feature does a bath definitely need to fit a bath board safely?</a:t>
            </a:r>
          </a:p>
          <a:p>
            <a:pPr lvl="1" eaLnBrk="1" hangingPunct="1">
              <a:buFontTx/>
              <a:buChar char="•"/>
            </a:pPr>
            <a:r>
              <a:rPr lang="en-NZ" altLang="en-US" sz="2000" b="1">
                <a:latin typeface="Arial" panose="020B0604020202020204" pitchFamily="34" charset="0"/>
              </a:rPr>
              <a:t>A one inch lip (2,5 cm) at each side of the bath</a:t>
            </a:r>
          </a:p>
          <a:p>
            <a:pPr lvl="1" eaLnBrk="1" hangingPunct="1"/>
            <a:endParaRPr lang="en-NZ" altLang="en-US" sz="2000" b="1">
              <a:latin typeface="Arial" panose="020B0604020202020204" pitchFamily="34" charset="0"/>
            </a:endParaRPr>
          </a:p>
          <a:p>
            <a:pPr eaLnBrk="1" hangingPunct="1"/>
            <a:r>
              <a:rPr lang="en-NZ" altLang="en-US" sz="2000">
                <a:latin typeface="Arial" panose="020B0604020202020204" pitchFamily="34" charset="0"/>
              </a:rPr>
              <a:t>What else does the person need when you organise a bath board?</a:t>
            </a:r>
          </a:p>
          <a:p>
            <a:pPr lvl="1" eaLnBrk="1" hangingPunct="1">
              <a:buFontTx/>
              <a:buChar char="•"/>
            </a:pPr>
            <a:r>
              <a:rPr lang="en-NZ" altLang="en-US" sz="2000" b="1">
                <a:latin typeface="Arial" panose="020B0604020202020204" pitchFamily="34" charset="0"/>
              </a:rPr>
              <a:t>A detachable shower rose</a:t>
            </a:r>
          </a:p>
          <a:p>
            <a:pPr eaLnBrk="1" hangingPunct="1"/>
            <a:endParaRPr lang="en-GB" altLang="en-US" sz="2000">
              <a:latin typeface="Arial" panose="020B0604020202020204" pitchFamily="34" charset="0"/>
            </a:endParaRPr>
          </a:p>
          <a:p>
            <a:pPr eaLnBrk="1" hangingPunct="1"/>
            <a:endParaRPr lang="en-GB" altLang="en-US" sz="20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1ED7E5-1336-4054-9545-53288E1F74B7}"/>
              </a:ext>
            </a:extLst>
          </p:cNvPr>
          <p:cNvSpPr>
            <a:spLocks noGrp="1" noChangeArrowheads="1"/>
          </p:cNvSpPr>
          <p:nvPr>
            <p:ph type="title"/>
          </p:nvPr>
        </p:nvSpPr>
        <p:spPr/>
        <p:txBody>
          <a:bodyPr/>
          <a:lstStyle/>
          <a:p>
            <a:pPr eaLnBrk="1" hangingPunct="1">
              <a:defRPr/>
            </a:pPr>
            <a:r>
              <a:rPr lang="en-NZ" dirty="0">
                <a:solidFill>
                  <a:srgbClr val="FFFF00"/>
                </a:solidFill>
                <a:latin typeface="+mj-lt"/>
              </a:rPr>
              <a:t>Shower Stools and Chairs</a:t>
            </a:r>
            <a:endParaRPr lang="en-US" dirty="0">
              <a:solidFill>
                <a:srgbClr val="FFFF00"/>
              </a:solidFill>
              <a:latin typeface="+mj-lt"/>
            </a:endParaRPr>
          </a:p>
        </p:txBody>
      </p:sp>
      <p:sp>
        <p:nvSpPr>
          <p:cNvPr id="41987" name="Rectangle 3">
            <a:extLst>
              <a:ext uri="{FF2B5EF4-FFF2-40B4-BE49-F238E27FC236}">
                <a16:creationId xmlns:a16="http://schemas.microsoft.com/office/drawing/2014/main" id="{99496C20-BD94-4745-AEAF-158489AFBD30}"/>
              </a:ext>
            </a:extLst>
          </p:cNvPr>
          <p:cNvSpPr>
            <a:spLocks noGrp="1" noChangeArrowheads="1"/>
          </p:cNvSpPr>
          <p:nvPr>
            <p:ph type="body" idx="1"/>
          </p:nvPr>
        </p:nvSpPr>
        <p:spPr/>
        <p:txBody>
          <a:bodyPr/>
          <a:lstStyle/>
          <a:p>
            <a:pPr eaLnBrk="1" hangingPunct="1"/>
            <a:r>
              <a:rPr lang="en-NZ" altLang="en-US" sz="2000">
                <a:latin typeface="Arial" panose="020B0604020202020204" pitchFamily="34" charset="0"/>
              </a:rPr>
              <a:t>Name two advantages of a shower stool over a shower chair.</a:t>
            </a:r>
          </a:p>
          <a:p>
            <a:pPr lvl="1" eaLnBrk="1" hangingPunct="1"/>
            <a:r>
              <a:rPr lang="en-NZ" altLang="en-US" sz="2000" b="1">
                <a:latin typeface="Arial" panose="020B0604020202020204" pitchFamily="34" charset="0"/>
              </a:rPr>
              <a:t>Smaller</a:t>
            </a:r>
          </a:p>
          <a:p>
            <a:pPr lvl="1" eaLnBrk="1" hangingPunct="1"/>
            <a:r>
              <a:rPr lang="en-NZ" altLang="en-US" sz="2000" b="1">
                <a:latin typeface="Arial" panose="020B0604020202020204" pitchFamily="34" charset="0"/>
              </a:rPr>
              <a:t>More active position, so easier to wash one self</a:t>
            </a:r>
          </a:p>
          <a:p>
            <a:pPr eaLnBrk="1" hangingPunct="1"/>
            <a:endParaRPr lang="en-GB" altLang="en-US" sz="200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347BD9D-88D2-4893-A74B-A7DE432516B5}"/>
              </a:ext>
            </a:extLst>
          </p:cNvPr>
          <p:cNvSpPr>
            <a:spLocks noGrp="1" noChangeArrowheads="1"/>
          </p:cNvSpPr>
          <p:nvPr>
            <p:ph type="title"/>
          </p:nvPr>
        </p:nvSpPr>
        <p:spPr/>
        <p:txBody>
          <a:bodyPr/>
          <a:lstStyle/>
          <a:p>
            <a:pPr eaLnBrk="1" hangingPunct="1">
              <a:defRPr/>
            </a:pPr>
            <a:r>
              <a:rPr lang="en-NZ" dirty="0">
                <a:solidFill>
                  <a:srgbClr val="FFFF00"/>
                </a:solidFill>
                <a:latin typeface="+mj-lt"/>
              </a:rPr>
              <a:t>Toilet Seats and Frames</a:t>
            </a:r>
            <a:endParaRPr lang="en-US" dirty="0">
              <a:solidFill>
                <a:srgbClr val="FFFF00"/>
              </a:solidFill>
              <a:latin typeface="+mj-lt"/>
            </a:endParaRPr>
          </a:p>
        </p:txBody>
      </p:sp>
      <p:sp>
        <p:nvSpPr>
          <p:cNvPr id="43011" name="Rectangle 3">
            <a:extLst>
              <a:ext uri="{FF2B5EF4-FFF2-40B4-BE49-F238E27FC236}">
                <a16:creationId xmlns:a16="http://schemas.microsoft.com/office/drawing/2014/main" id="{E8A5ED00-5C97-43A8-8DE9-1317A41D008E}"/>
              </a:ext>
            </a:extLst>
          </p:cNvPr>
          <p:cNvSpPr>
            <a:spLocks noGrp="1" noChangeArrowheads="1"/>
          </p:cNvSpPr>
          <p:nvPr>
            <p:ph type="body" idx="1"/>
          </p:nvPr>
        </p:nvSpPr>
        <p:spPr/>
        <p:txBody>
          <a:bodyPr/>
          <a:lstStyle/>
          <a:p>
            <a:pPr eaLnBrk="1" hangingPunct="1">
              <a:lnSpc>
                <a:spcPct val="90000"/>
              </a:lnSpc>
            </a:pPr>
            <a:r>
              <a:rPr lang="en-NZ" altLang="en-US" sz="2000">
                <a:latin typeface="Arial" panose="020B0604020202020204" pitchFamily="34" charset="0"/>
              </a:rPr>
              <a:t>When would you consider for a raised toilet seat instead of an over toilet frame (OTF)?</a:t>
            </a:r>
            <a:endParaRPr lang="en-GB" altLang="en-US" sz="2000">
              <a:latin typeface="Arial" panose="020B0604020202020204" pitchFamily="34" charset="0"/>
            </a:endParaRPr>
          </a:p>
          <a:p>
            <a:pPr lvl="1" eaLnBrk="1" hangingPunct="1">
              <a:lnSpc>
                <a:spcPct val="90000"/>
              </a:lnSpc>
            </a:pPr>
            <a:r>
              <a:rPr lang="en-NZ" altLang="en-US" sz="2000" b="1">
                <a:latin typeface="Arial" panose="020B0604020202020204" pitchFamily="34" charset="0"/>
              </a:rPr>
              <a:t>When the patient has a hemiplegia and would tip the OTF</a:t>
            </a:r>
          </a:p>
          <a:p>
            <a:pPr lvl="1" eaLnBrk="1" hangingPunct="1">
              <a:lnSpc>
                <a:spcPct val="90000"/>
              </a:lnSpc>
            </a:pPr>
            <a:r>
              <a:rPr lang="en-NZ" altLang="en-US" sz="2000" b="1">
                <a:latin typeface="Arial" panose="020B0604020202020204" pitchFamily="34" charset="0"/>
              </a:rPr>
              <a:t>When the patient is unable to use arms with transfer (RA, ..)</a:t>
            </a:r>
          </a:p>
          <a:p>
            <a:pPr lvl="1" eaLnBrk="1" hangingPunct="1">
              <a:lnSpc>
                <a:spcPct val="90000"/>
              </a:lnSpc>
            </a:pPr>
            <a:r>
              <a:rPr lang="en-NZ" altLang="en-US" sz="2000" b="1">
                <a:latin typeface="Arial" panose="020B0604020202020204" pitchFamily="34" charset="0"/>
              </a:rPr>
              <a:t>When the patient only needs that little extra height for a safe transfer and wants to be able to take the RTS to places he visits</a:t>
            </a:r>
          </a:p>
          <a:p>
            <a:pPr lvl="1" eaLnBrk="1" hangingPunct="1">
              <a:lnSpc>
                <a:spcPct val="90000"/>
              </a:lnSpc>
            </a:pPr>
            <a:r>
              <a:rPr lang="en-NZ" altLang="en-US" sz="2000" b="1">
                <a:latin typeface="Arial" panose="020B0604020202020204" pitchFamily="34" charset="0"/>
              </a:rPr>
              <a:t>When the drain is in the way of a leg of the OTF</a:t>
            </a:r>
          </a:p>
          <a:p>
            <a:pPr lvl="1" eaLnBrk="1" hangingPunct="1">
              <a:lnSpc>
                <a:spcPct val="90000"/>
              </a:lnSpc>
            </a:pPr>
            <a:r>
              <a:rPr lang="en-NZ" altLang="en-US" sz="2000" b="1">
                <a:latin typeface="Arial" panose="020B0604020202020204" pitchFamily="34" charset="0"/>
              </a:rPr>
              <a:t>When the client already has a rail on the wall</a:t>
            </a:r>
            <a:endParaRPr lang="en-GB" altLang="en-US" sz="2000" b="1">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A4EE802-2C9C-4E51-B525-9E6804901E92}"/>
              </a:ext>
            </a:extLst>
          </p:cNvPr>
          <p:cNvSpPr>
            <a:spLocks noGrp="1" noChangeArrowheads="1"/>
          </p:cNvSpPr>
          <p:nvPr>
            <p:ph type="title"/>
          </p:nvPr>
        </p:nvSpPr>
        <p:spPr/>
        <p:txBody>
          <a:bodyPr>
            <a:normAutofit fontScale="90000"/>
          </a:bodyPr>
          <a:lstStyle/>
          <a:p>
            <a:pPr algn="l" eaLnBrk="1" hangingPunct="1">
              <a:defRPr/>
            </a:pPr>
            <a:r>
              <a:rPr lang="en-NZ" dirty="0">
                <a:solidFill>
                  <a:srgbClr val="FFFF00"/>
                </a:solidFill>
                <a:latin typeface="+mj-lt"/>
              </a:rPr>
              <a:t>Chair Raisers</a:t>
            </a:r>
            <a:br>
              <a:rPr lang="en-NZ" sz="2000" dirty="0">
                <a:latin typeface="+mj-lt"/>
              </a:rPr>
            </a:br>
            <a:br>
              <a:rPr lang="en-NZ" sz="2000" dirty="0">
                <a:latin typeface="+mj-lt"/>
              </a:rPr>
            </a:br>
            <a:r>
              <a:rPr lang="en-NZ" sz="2000" dirty="0">
                <a:latin typeface="+mj-lt"/>
              </a:rPr>
              <a:t>Your client needs his chair raised. What equipment would you use in case of a:</a:t>
            </a:r>
            <a:endParaRPr lang="en-GB" sz="2000" dirty="0">
              <a:latin typeface="+mj-lt"/>
            </a:endParaRPr>
          </a:p>
        </p:txBody>
      </p:sp>
      <p:sp>
        <p:nvSpPr>
          <p:cNvPr id="44035" name="Rectangle 3">
            <a:extLst>
              <a:ext uri="{FF2B5EF4-FFF2-40B4-BE49-F238E27FC236}">
                <a16:creationId xmlns:a16="http://schemas.microsoft.com/office/drawing/2014/main" id="{3B9FC878-575D-4434-B0EE-FE27D88B6033}"/>
              </a:ext>
            </a:extLst>
          </p:cNvPr>
          <p:cNvSpPr>
            <a:spLocks noGrp="1" noChangeArrowheads="1"/>
          </p:cNvSpPr>
          <p:nvPr>
            <p:ph type="body" idx="1"/>
          </p:nvPr>
        </p:nvSpPr>
        <p:spPr/>
        <p:txBody>
          <a:bodyPr/>
          <a:lstStyle/>
          <a:p>
            <a:pPr eaLnBrk="1" hangingPunct="1">
              <a:lnSpc>
                <a:spcPct val="80000"/>
              </a:lnSpc>
            </a:pPr>
            <a:r>
              <a:rPr lang="en-NZ" altLang="en-US" sz="2000">
                <a:latin typeface="Arial" panose="020B0604020202020204" pitchFamily="34" charset="0"/>
              </a:rPr>
              <a:t>Ski-type legs</a:t>
            </a:r>
          </a:p>
          <a:p>
            <a:pPr lvl="1" eaLnBrk="1" hangingPunct="1">
              <a:lnSpc>
                <a:spcPct val="80000"/>
              </a:lnSpc>
            </a:pPr>
            <a:r>
              <a:rPr lang="en-NZ" altLang="en-US" sz="2000" b="1">
                <a:latin typeface="Arial" panose="020B0604020202020204" pitchFamily="34" charset="0"/>
              </a:rPr>
              <a:t>EK005 chair platform (lazy boy)</a:t>
            </a:r>
          </a:p>
          <a:p>
            <a:pPr eaLnBrk="1" hangingPunct="1">
              <a:lnSpc>
                <a:spcPct val="80000"/>
              </a:lnSpc>
            </a:pPr>
            <a:endParaRPr lang="en-NZ" altLang="en-US" sz="2000">
              <a:latin typeface="Arial" panose="020B0604020202020204" pitchFamily="34" charset="0"/>
            </a:endParaRPr>
          </a:p>
          <a:p>
            <a:pPr eaLnBrk="1" hangingPunct="1">
              <a:lnSpc>
                <a:spcPct val="80000"/>
              </a:lnSpc>
            </a:pPr>
            <a:r>
              <a:rPr lang="en-NZ" altLang="en-US" sz="2000">
                <a:latin typeface="Arial" panose="020B0604020202020204" pitchFamily="34" charset="0"/>
              </a:rPr>
              <a:t>Rocking chair without legs or frame </a:t>
            </a:r>
          </a:p>
          <a:p>
            <a:pPr lvl="1" eaLnBrk="1" hangingPunct="1">
              <a:lnSpc>
                <a:spcPct val="80000"/>
              </a:lnSpc>
            </a:pPr>
            <a:r>
              <a:rPr lang="en-NZ" altLang="en-US" sz="2000" b="1">
                <a:latin typeface="Arial" panose="020B0604020202020204" pitchFamily="34" charset="0"/>
              </a:rPr>
              <a:t>Not able to raise safely</a:t>
            </a:r>
          </a:p>
          <a:p>
            <a:pPr lvl="1" eaLnBrk="1" hangingPunct="1">
              <a:lnSpc>
                <a:spcPct val="80000"/>
              </a:lnSpc>
            </a:pPr>
            <a:endParaRPr lang="en-NZ" altLang="en-US" sz="2000">
              <a:latin typeface="Arial" panose="020B0604020202020204" pitchFamily="34" charset="0"/>
            </a:endParaRPr>
          </a:p>
          <a:p>
            <a:pPr eaLnBrk="1" hangingPunct="1">
              <a:lnSpc>
                <a:spcPct val="80000"/>
              </a:lnSpc>
            </a:pPr>
            <a:r>
              <a:rPr lang="en-NZ" altLang="en-US" sz="2000">
                <a:latin typeface="Arial" panose="020B0604020202020204" pitchFamily="34" charset="0"/>
              </a:rPr>
              <a:t>Lounge chair without legs or frame</a:t>
            </a:r>
          </a:p>
          <a:p>
            <a:pPr lvl="1" eaLnBrk="1" hangingPunct="1">
              <a:lnSpc>
                <a:spcPct val="80000"/>
              </a:lnSpc>
            </a:pPr>
            <a:r>
              <a:rPr lang="en-NZ" altLang="en-US" sz="2000" b="1">
                <a:latin typeface="Arial" panose="020B0604020202020204" pitchFamily="34" charset="0"/>
              </a:rPr>
              <a:t>EK001 chair platform</a:t>
            </a:r>
          </a:p>
          <a:p>
            <a:pPr lvl="1" eaLnBrk="1" hangingPunct="1">
              <a:lnSpc>
                <a:spcPct val="80000"/>
              </a:lnSpc>
            </a:pPr>
            <a:endParaRPr lang="en-NZ" altLang="en-US" sz="2000">
              <a:latin typeface="Arial" panose="020B0604020202020204" pitchFamily="34" charset="0"/>
            </a:endParaRPr>
          </a:p>
          <a:p>
            <a:pPr eaLnBrk="1" hangingPunct="1">
              <a:lnSpc>
                <a:spcPct val="80000"/>
              </a:lnSpc>
            </a:pPr>
            <a:r>
              <a:rPr lang="en-NZ" altLang="en-US" sz="2000">
                <a:latin typeface="Arial" panose="020B0604020202020204" pitchFamily="34" charset="0"/>
              </a:rPr>
              <a:t>Lounge chair with 4 short feet</a:t>
            </a:r>
          </a:p>
          <a:p>
            <a:pPr lvl="1" eaLnBrk="1" hangingPunct="1">
              <a:lnSpc>
                <a:spcPct val="80000"/>
              </a:lnSpc>
            </a:pPr>
            <a:r>
              <a:rPr lang="en-NZ" altLang="en-US" sz="2000" b="1">
                <a:latin typeface="Arial" panose="020B0604020202020204" pitchFamily="34" charset="0"/>
              </a:rPr>
              <a:t>EK001 chair platform</a:t>
            </a:r>
          </a:p>
          <a:p>
            <a:pPr eaLnBrk="1" hangingPunct="1">
              <a:lnSpc>
                <a:spcPct val="80000"/>
              </a:lnSpc>
            </a:pPr>
            <a:endParaRPr lang="en-NZ" altLang="en-US" sz="2000" b="1">
              <a:latin typeface="Arial" panose="020B0604020202020204" pitchFamily="34" charset="0"/>
            </a:endParaRPr>
          </a:p>
          <a:p>
            <a:pPr eaLnBrk="1" hangingPunct="1">
              <a:lnSpc>
                <a:spcPct val="80000"/>
              </a:lnSpc>
            </a:pPr>
            <a:r>
              <a:rPr lang="en-NZ" altLang="en-US" sz="2000">
                <a:latin typeface="Arial" panose="020B0604020202020204" pitchFamily="34" charset="0"/>
              </a:rPr>
              <a:t>Lazy boy chair with metal frame</a:t>
            </a:r>
          </a:p>
          <a:p>
            <a:pPr lvl="1" eaLnBrk="1" hangingPunct="1">
              <a:lnSpc>
                <a:spcPct val="80000"/>
              </a:lnSpc>
            </a:pPr>
            <a:r>
              <a:rPr lang="en-NZ" altLang="en-US" sz="2000" b="1">
                <a:latin typeface="Arial" panose="020B0604020202020204" pitchFamily="34" charset="0"/>
              </a:rPr>
              <a:t>Big softy (discuss with OT or assistant)</a:t>
            </a:r>
          </a:p>
          <a:p>
            <a:pPr eaLnBrk="1" hangingPunct="1">
              <a:lnSpc>
                <a:spcPct val="80000"/>
              </a:lnSpc>
            </a:pPr>
            <a:endParaRPr lang="en-GB" altLang="en-US" sz="20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A31CA74-3DE3-45BE-9B33-322D5AD49409}"/>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2800" dirty="0">
                <a:ln>
                  <a:noFill/>
                </a:ln>
                <a:solidFill>
                  <a:schemeClr val="tx1"/>
                </a:solidFill>
                <a:effectLst/>
                <a:latin typeface="Lucida Sans" pitchFamily="34" charset="0"/>
              </a:rPr>
              <a:t>Summary of Format</a:t>
            </a:r>
            <a:endParaRPr lang="en-GB" sz="2800" dirty="0">
              <a:ln>
                <a:noFill/>
              </a:ln>
              <a:solidFill>
                <a:schemeClr val="tx1"/>
              </a:solidFill>
              <a:effectLst/>
              <a:latin typeface="Lucida Sans" pitchFamily="34" charset="0"/>
            </a:endParaRPr>
          </a:p>
        </p:txBody>
      </p:sp>
      <p:sp>
        <p:nvSpPr>
          <p:cNvPr id="8195" name="Rectangle 3">
            <a:extLst>
              <a:ext uri="{FF2B5EF4-FFF2-40B4-BE49-F238E27FC236}">
                <a16:creationId xmlns:a16="http://schemas.microsoft.com/office/drawing/2014/main" id="{3B3E633A-F6CA-4C48-9723-3D3A9B2E6BFC}"/>
              </a:ext>
            </a:extLst>
          </p:cNvPr>
          <p:cNvSpPr>
            <a:spLocks noGrp="1"/>
          </p:cNvSpPr>
          <p:nvPr>
            <p:ph type="body" idx="4294967295"/>
          </p:nvPr>
        </p:nvSpPr>
        <p:spPr>
          <a:xfrm>
            <a:off x="457200" y="1341438"/>
            <a:ext cx="8229600" cy="4967287"/>
          </a:xfrm>
        </p:spPr>
        <p:txBody>
          <a:bodyPr/>
          <a:lstStyle/>
          <a:p>
            <a:pPr eaLnBrk="1" hangingPunct="1">
              <a:lnSpc>
                <a:spcPct val="80000"/>
              </a:lnSpc>
            </a:pPr>
            <a:r>
              <a:rPr lang="en-NZ" altLang="en-US" sz="2400">
                <a:latin typeface="Book Antiqua" panose="02040602050305030304" pitchFamily="18" charset="0"/>
              </a:rPr>
              <a:t>Session 1</a:t>
            </a:r>
          </a:p>
          <a:p>
            <a:pPr lvl="1" eaLnBrk="1" hangingPunct="1">
              <a:lnSpc>
                <a:spcPct val="80000"/>
              </a:lnSpc>
            </a:pPr>
            <a:r>
              <a:rPr lang="en-NZ" altLang="en-US" sz="2000">
                <a:latin typeface="Book Antiqua" panose="02040602050305030304" pitchFamily="18" charset="0"/>
              </a:rPr>
              <a:t>Presentation</a:t>
            </a:r>
          </a:p>
          <a:p>
            <a:pPr lvl="1" eaLnBrk="1" hangingPunct="1">
              <a:lnSpc>
                <a:spcPct val="80000"/>
              </a:lnSpc>
            </a:pPr>
            <a:r>
              <a:rPr lang="en-NZ" altLang="en-US" sz="2000">
                <a:latin typeface="Book Antiqua" panose="02040602050305030304" pitchFamily="18" charset="0"/>
              </a:rPr>
              <a:t>MoH Service Accreditation List</a:t>
            </a:r>
          </a:p>
          <a:p>
            <a:pPr lvl="1" eaLnBrk="1" hangingPunct="1">
              <a:lnSpc>
                <a:spcPct val="80000"/>
              </a:lnSpc>
            </a:pPr>
            <a:r>
              <a:rPr lang="en-NZ" altLang="en-US" sz="2000">
                <a:latin typeface="Book Antiqua" panose="02040602050305030304" pitchFamily="18" charset="0"/>
              </a:rPr>
              <a:t>Clinical Reasoning Checklist</a:t>
            </a:r>
          </a:p>
          <a:p>
            <a:pPr lvl="1" eaLnBrk="1" hangingPunct="1">
              <a:lnSpc>
                <a:spcPct val="80000"/>
              </a:lnSpc>
            </a:pPr>
            <a:r>
              <a:rPr lang="en-NZ" altLang="en-US" sz="2000">
                <a:latin typeface="Book Antiqua" panose="02040602050305030304" pitchFamily="18" charset="0"/>
              </a:rPr>
              <a:t>Case studies and group work</a:t>
            </a:r>
          </a:p>
          <a:p>
            <a:pPr lvl="1" eaLnBrk="1" hangingPunct="1">
              <a:lnSpc>
                <a:spcPct val="80000"/>
              </a:lnSpc>
              <a:buFont typeface="Wingdings 2" panose="05020102010507070707" pitchFamily="18" charset="2"/>
              <a:buNone/>
            </a:pPr>
            <a:endParaRPr lang="en-NZ" altLang="en-US" sz="2000">
              <a:latin typeface="Book Antiqua" panose="02040602050305030304" pitchFamily="18" charset="0"/>
            </a:endParaRPr>
          </a:p>
          <a:p>
            <a:pPr eaLnBrk="1" hangingPunct="1">
              <a:lnSpc>
                <a:spcPct val="80000"/>
              </a:lnSpc>
            </a:pPr>
            <a:r>
              <a:rPr lang="en-NZ" altLang="en-US" sz="2400">
                <a:latin typeface="Book Antiqua" panose="02040602050305030304" pitchFamily="18" charset="0"/>
              </a:rPr>
              <a:t>Session 2</a:t>
            </a:r>
          </a:p>
          <a:p>
            <a:pPr lvl="1" eaLnBrk="1" hangingPunct="1">
              <a:lnSpc>
                <a:spcPct val="80000"/>
              </a:lnSpc>
            </a:pPr>
            <a:r>
              <a:rPr lang="en-NZ" altLang="en-US" sz="2000">
                <a:latin typeface="Book Antiqua" panose="02040602050305030304" pitchFamily="18" charset="0"/>
              </a:rPr>
              <a:t>Presentation</a:t>
            </a:r>
          </a:p>
          <a:p>
            <a:pPr lvl="1" eaLnBrk="1" hangingPunct="1">
              <a:lnSpc>
                <a:spcPct val="80000"/>
              </a:lnSpc>
            </a:pPr>
            <a:r>
              <a:rPr lang="en-NZ" altLang="en-US" sz="2000">
                <a:latin typeface="Book Antiqua" panose="02040602050305030304" pitchFamily="18" charset="0"/>
              </a:rPr>
              <a:t>Documentation and records</a:t>
            </a:r>
          </a:p>
          <a:p>
            <a:pPr lvl="1" eaLnBrk="1" hangingPunct="1">
              <a:lnSpc>
                <a:spcPct val="80000"/>
              </a:lnSpc>
            </a:pPr>
            <a:r>
              <a:rPr lang="en-NZ" altLang="en-US" sz="2000">
                <a:latin typeface="Book Antiqua" panose="02040602050305030304" pitchFamily="18" charset="0"/>
              </a:rPr>
              <a:t>Reflections over past week, discussion and questions</a:t>
            </a:r>
          </a:p>
          <a:p>
            <a:pPr lvl="1" eaLnBrk="1" hangingPunct="1">
              <a:lnSpc>
                <a:spcPct val="80000"/>
              </a:lnSpc>
            </a:pPr>
            <a:r>
              <a:rPr lang="en-NZ" altLang="en-US" sz="2000">
                <a:latin typeface="Book Antiqua" panose="02040602050305030304" pitchFamily="18" charset="0"/>
              </a:rPr>
              <a:t>Equipment Practical</a:t>
            </a:r>
          </a:p>
          <a:p>
            <a:pPr lvl="1" eaLnBrk="1" hangingPunct="1">
              <a:lnSpc>
                <a:spcPct val="80000"/>
              </a:lnSpc>
            </a:pPr>
            <a:endParaRPr lang="en-NZ" altLang="en-US" sz="2000">
              <a:latin typeface="Book Antiqua" panose="02040602050305030304" pitchFamily="18" charset="0"/>
            </a:endParaRPr>
          </a:p>
          <a:p>
            <a:pPr eaLnBrk="1" hangingPunct="1">
              <a:lnSpc>
                <a:spcPct val="80000"/>
              </a:lnSpc>
            </a:pPr>
            <a:r>
              <a:rPr lang="en-NZ" altLang="en-US" sz="2400">
                <a:latin typeface="Book Antiqua" panose="02040602050305030304" pitchFamily="18" charset="0"/>
              </a:rPr>
              <a:t>Monitoring</a:t>
            </a:r>
          </a:p>
          <a:p>
            <a:pPr lvl="1" eaLnBrk="1" hangingPunct="1">
              <a:lnSpc>
                <a:spcPct val="80000"/>
              </a:lnSpc>
            </a:pPr>
            <a:r>
              <a:rPr lang="en-NZ" altLang="en-US" sz="2000">
                <a:latin typeface="Book Antiqua" panose="02040602050305030304" pitchFamily="18" charset="0"/>
              </a:rPr>
              <a:t>All trainees discuss first two applications with designated person</a:t>
            </a:r>
            <a:endParaRPr lang="en-GB" altLang="en-US" sz="2000">
              <a:latin typeface="Book Antiqua" panose="0204060205030503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C79BAE6-90E9-4FB8-8818-1CCA9D149352}"/>
              </a:ext>
            </a:extLst>
          </p:cNvPr>
          <p:cNvSpPr>
            <a:spLocks noGrp="1" noChangeArrowheads="1"/>
          </p:cNvSpPr>
          <p:nvPr>
            <p:ph type="title"/>
          </p:nvPr>
        </p:nvSpPr>
        <p:spPr/>
        <p:txBody>
          <a:bodyPr/>
          <a:lstStyle/>
          <a:p>
            <a:pPr algn="l" eaLnBrk="1" hangingPunct="1">
              <a:defRPr/>
            </a:pPr>
            <a:r>
              <a:rPr lang="en-NZ" dirty="0">
                <a:solidFill>
                  <a:srgbClr val="FFFF00"/>
                </a:solidFill>
                <a:latin typeface="+mj-lt"/>
              </a:rPr>
              <a:t>Raised Seat Height</a:t>
            </a:r>
            <a:endParaRPr lang="en-US" dirty="0">
              <a:solidFill>
                <a:srgbClr val="FFFF00"/>
              </a:solidFill>
              <a:latin typeface="+mj-lt"/>
            </a:endParaRPr>
          </a:p>
        </p:txBody>
      </p:sp>
      <p:sp>
        <p:nvSpPr>
          <p:cNvPr id="45059" name="Rectangle 3">
            <a:extLst>
              <a:ext uri="{FF2B5EF4-FFF2-40B4-BE49-F238E27FC236}">
                <a16:creationId xmlns:a16="http://schemas.microsoft.com/office/drawing/2014/main" id="{320BCEC7-C967-4B3B-A591-FEA11E182CC2}"/>
              </a:ext>
            </a:extLst>
          </p:cNvPr>
          <p:cNvSpPr>
            <a:spLocks noGrp="1" noChangeArrowheads="1"/>
          </p:cNvSpPr>
          <p:nvPr>
            <p:ph type="body" idx="1"/>
          </p:nvPr>
        </p:nvSpPr>
        <p:spPr/>
        <p:txBody>
          <a:bodyPr/>
          <a:lstStyle/>
          <a:p>
            <a:pPr eaLnBrk="1" hangingPunct="1"/>
            <a:r>
              <a:rPr lang="en-NZ" altLang="en-US" sz="2000">
                <a:latin typeface="Arial" panose="020B0604020202020204" pitchFamily="34" charset="0"/>
              </a:rPr>
              <a:t>What is a good height for a raised seat?</a:t>
            </a:r>
            <a:endParaRPr lang="en-GB" altLang="en-US" sz="2000">
              <a:latin typeface="Arial" panose="020B0604020202020204" pitchFamily="34" charset="0"/>
            </a:endParaRPr>
          </a:p>
          <a:p>
            <a:pPr lvl="1" eaLnBrk="1" hangingPunct="1"/>
            <a:r>
              <a:rPr lang="en-NZ" altLang="en-US" sz="2000" b="1">
                <a:latin typeface="Arial" panose="020B0604020202020204" pitchFamily="34" charset="0"/>
              </a:rPr>
              <a:t>Upper legs horizontal, feet on the floor</a:t>
            </a:r>
            <a:endParaRPr lang="en-GB" altLang="en-US" sz="2000" b="1">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02AA71F-46C2-4FCC-93C7-B47572E08D72}"/>
              </a:ext>
            </a:extLst>
          </p:cNvPr>
          <p:cNvSpPr>
            <a:spLocks noGrp="1" noChangeArrowheads="1"/>
          </p:cNvSpPr>
          <p:nvPr>
            <p:ph type="title"/>
          </p:nvPr>
        </p:nvSpPr>
        <p:spPr/>
        <p:txBody>
          <a:bodyPr>
            <a:normAutofit fontScale="90000"/>
          </a:bodyPr>
          <a:lstStyle/>
          <a:p>
            <a:pPr algn="l" eaLnBrk="1" hangingPunct="1">
              <a:defRPr/>
            </a:pPr>
            <a:br>
              <a:rPr lang="en-NZ" dirty="0">
                <a:latin typeface="+mj-lt"/>
              </a:rPr>
            </a:br>
            <a:r>
              <a:rPr lang="en-NZ" sz="4400" dirty="0">
                <a:solidFill>
                  <a:schemeClr val="tx1"/>
                </a:solidFill>
                <a:latin typeface="+mj-lt"/>
              </a:rPr>
              <a:t>Case 1</a:t>
            </a:r>
            <a:br>
              <a:rPr lang="en-NZ" sz="2000" dirty="0">
                <a:latin typeface="+mj-lt"/>
              </a:rPr>
            </a:br>
            <a:br>
              <a:rPr lang="en-NZ" sz="2000" dirty="0">
                <a:latin typeface="+mj-lt"/>
              </a:rPr>
            </a:br>
            <a:r>
              <a:rPr lang="en-NZ" sz="2000" dirty="0">
                <a:latin typeface="+mj-lt"/>
              </a:rPr>
              <a:t>You are the first one of the team to see this patient. Following your assessment you advise that he would benefit from a hospital bed with pressure relief mattress, </a:t>
            </a:r>
            <a:r>
              <a:rPr lang="en-NZ" sz="2000" dirty="0" err="1">
                <a:latin typeface="+mj-lt"/>
              </a:rPr>
              <a:t>cotsides</a:t>
            </a:r>
            <a:r>
              <a:rPr lang="en-NZ" sz="2000" dirty="0">
                <a:latin typeface="+mj-lt"/>
              </a:rPr>
              <a:t> and a commode chair.</a:t>
            </a:r>
            <a:endParaRPr lang="en-GB" sz="2000" dirty="0">
              <a:latin typeface="+mj-lt"/>
            </a:endParaRPr>
          </a:p>
        </p:txBody>
      </p:sp>
      <p:sp>
        <p:nvSpPr>
          <p:cNvPr id="46083" name="Rectangle 3">
            <a:extLst>
              <a:ext uri="{FF2B5EF4-FFF2-40B4-BE49-F238E27FC236}">
                <a16:creationId xmlns:a16="http://schemas.microsoft.com/office/drawing/2014/main" id="{9C2ED10D-C1EB-44FE-8DFB-31B7F637CC64}"/>
              </a:ext>
            </a:extLst>
          </p:cNvPr>
          <p:cNvSpPr>
            <a:spLocks noGrp="1" noChangeArrowheads="1"/>
          </p:cNvSpPr>
          <p:nvPr>
            <p:ph type="body" idx="1"/>
          </p:nvPr>
        </p:nvSpPr>
        <p:spPr>
          <a:xfrm>
            <a:off x="457200" y="2420938"/>
            <a:ext cx="8229600" cy="3705225"/>
          </a:xfrm>
        </p:spPr>
        <p:txBody>
          <a:bodyPr/>
          <a:lstStyle/>
          <a:p>
            <a:pPr eaLnBrk="1" hangingPunct="1"/>
            <a:r>
              <a:rPr lang="en-NZ" altLang="en-US" sz="2000">
                <a:latin typeface="Arial" panose="020B0604020202020204" pitchFamily="34" charset="0"/>
              </a:rPr>
              <a:t>What do you apply for?</a:t>
            </a:r>
          </a:p>
          <a:p>
            <a:pPr lvl="1" eaLnBrk="1" hangingPunct="1"/>
            <a:r>
              <a:rPr lang="en-NZ" altLang="en-US" sz="2000" b="1">
                <a:latin typeface="Arial" panose="020B0604020202020204" pitchFamily="34" charset="0"/>
              </a:rPr>
              <a:t>Commode chair</a:t>
            </a:r>
          </a:p>
          <a:p>
            <a:pPr lvl="1" eaLnBrk="1" hangingPunct="1"/>
            <a:r>
              <a:rPr lang="en-NZ" altLang="en-US" sz="2000" b="1">
                <a:latin typeface="Arial" panose="020B0604020202020204" pitchFamily="34" charset="0"/>
              </a:rPr>
              <a:t>Hospital bed + cotsides</a:t>
            </a:r>
          </a:p>
          <a:p>
            <a:pPr lvl="1" eaLnBrk="1" hangingPunct="1"/>
            <a:r>
              <a:rPr lang="en-NZ" altLang="en-US" sz="2000" b="1">
                <a:latin typeface="Arial" panose="020B0604020202020204" pitchFamily="34" charset="0"/>
              </a:rPr>
              <a:t>Rent: 	pressure relief mattress </a:t>
            </a:r>
          </a:p>
          <a:p>
            <a:pPr lvl="4" eaLnBrk="1" hangingPunct="1">
              <a:buFontTx/>
              <a:buNone/>
            </a:pPr>
            <a:r>
              <a:rPr lang="en-NZ" altLang="en-US" b="1">
                <a:latin typeface="Arial" panose="020B0604020202020204" pitchFamily="34" charset="0"/>
              </a:rPr>
              <a:t>Hospital bed? (delivery time around 3 weeks)</a:t>
            </a:r>
          </a:p>
          <a:p>
            <a:pPr eaLnBrk="1" hangingPunct="1"/>
            <a:endParaRPr lang="en-NZ" altLang="en-US" sz="2000">
              <a:latin typeface="Arial" panose="020B0604020202020204" pitchFamily="34" charset="0"/>
            </a:endParaRPr>
          </a:p>
          <a:p>
            <a:pPr eaLnBrk="1" hangingPunct="1"/>
            <a:r>
              <a:rPr lang="en-NZ" altLang="en-US" sz="2000">
                <a:latin typeface="Arial" panose="020B0604020202020204" pitchFamily="34" charset="0"/>
              </a:rPr>
              <a:t>For what do you need to refer onto another discipline?</a:t>
            </a:r>
          </a:p>
          <a:p>
            <a:pPr lvl="1" eaLnBrk="1" hangingPunct="1"/>
            <a:r>
              <a:rPr lang="en-NZ" altLang="en-US" sz="2000" b="1">
                <a:latin typeface="Arial" panose="020B0604020202020204" pitchFamily="34" charset="0"/>
              </a:rPr>
              <a:t>Pressure relief mattress; only OT</a:t>
            </a:r>
          </a:p>
          <a:p>
            <a:pPr lvl="1" eaLnBrk="1" hangingPunct="1">
              <a:buFontTx/>
              <a:buNone/>
            </a:pPr>
            <a:endParaRPr lang="en-GB" altLang="en-US" sz="2000" b="1">
              <a:latin typeface="Arial" panose="020B0604020202020204" pitchFamily="34" charset="0"/>
            </a:endParaRPr>
          </a:p>
          <a:p>
            <a:pPr eaLnBrk="1" hangingPunct="1"/>
            <a:endParaRPr lang="en-GB" altLang="en-US" sz="200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C14D1AB-51CB-45AD-BF41-E6191F8A02BD}"/>
              </a:ext>
            </a:extLst>
          </p:cNvPr>
          <p:cNvSpPr>
            <a:spLocks noGrp="1" noChangeArrowheads="1"/>
          </p:cNvSpPr>
          <p:nvPr>
            <p:ph type="title"/>
          </p:nvPr>
        </p:nvSpPr>
        <p:spPr/>
        <p:txBody>
          <a:bodyPr>
            <a:normAutofit fontScale="90000"/>
          </a:bodyPr>
          <a:lstStyle/>
          <a:p>
            <a:pPr algn="l" eaLnBrk="1" hangingPunct="1">
              <a:defRPr/>
            </a:pPr>
            <a:br>
              <a:rPr lang="en-NZ" dirty="0">
                <a:latin typeface="+mj-lt"/>
              </a:rPr>
            </a:br>
            <a:r>
              <a:rPr lang="en-NZ" sz="4400" dirty="0">
                <a:solidFill>
                  <a:schemeClr val="tx1"/>
                </a:solidFill>
                <a:latin typeface="+mj-lt"/>
              </a:rPr>
              <a:t>Case 2</a:t>
            </a:r>
            <a:br>
              <a:rPr lang="en-NZ" sz="2000" dirty="0">
                <a:latin typeface="+mj-lt"/>
              </a:rPr>
            </a:br>
            <a:br>
              <a:rPr lang="en-NZ" sz="2000" dirty="0">
                <a:latin typeface="+mj-lt"/>
              </a:rPr>
            </a:br>
            <a:br>
              <a:rPr lang="en-NZ" sz="2000" dirty="0">
                <a:latin typeface="+mj-lt"/>
              </a:rPr>
            </a:br>
            <a:r>
              <a:rPr lang="en-NZ" sz="2000" dirty="0">
                <a:latin typeface="+mj-lt"/>
              </a:rPr>
              <a:t>Your patient had a stroke 3 weeks ago and struggles to walk indoors and get off the toilet.</a:t>
            </a:r>
            <a:endParaRPr lang="en-GB" sz="2000" dirty="0">
              <a:latin typeface="+mj-lt"/>
            </a:endParaRPr>
          </a:p>
        </p:txBody>
      </p:sp>
      <p:sp>
        <p:nvSpPr>
          <p:cNvPr id="47107" name="Rectangle 3">
            <a:extLst>
              <a:ext uri="{FF2B5EF4-FFF2-40B4-BE49-F238E27FC236}">
                <a16:creationId xmlns:a16="http://schemas.microsoft.com/office/drawing/2014/main" id="{BEACF690-9BD7-4B22-B166-AFAD52B6B807}"/>
              </a:ext>
            </a:extLst>
          </p:cNvPr>
          <p:cNvSpPr>
            <a:spLocks noGrp="1" noChangeArrowheads="1"/>
          </p:cNvSpPr>
          <p:nvPr>
            <p:ph type="body" idx="1"/>
          </p:nvPr>
        </p:nvSpPr>
        <p:spPr>
          <a:xfrm>
            <a:off x="457200" y="2565400"/>
            <a:ext cx="8229600" cy="3560763"/>
          </a:xfrm>
        </p:spPr>
        <p:txBody>
          <a:bodyPr/>
          <a:lstStyle/>
          <a:p>
            <a:pPr eaLnBrk="1" hangingPunct="1"/>
            <a:r>
              <a:rPr lang="en-NZ" altLang="en-US" sz="2000">
                <a:latin typeface="Arial" panose="020B0604020202020204" pitchFamily="34" charset="0"/>
              </a:rPr>
              <a:t>What do you apply for?</a:t>
            </a:r>
          </a:p>
          <a:p>
            <a:pPr lvl="1" eaLnBrk="1" hangingPunct="1"/>
            <a:r>
              <a:rPr lang="en-NZ" altLang="en-US" sz="2000" b="1">
                <a:latin typeface="Arial" panose="020B0604020202020204" pitchFamily="34" charset="0"/>
              </a:rPr>
              <a:t>Nothing</a:t>
            </a:r>
          </a:p>
          <a:p>
            <a:pPr lvl="1" eaLnBrk="1" hangingPunct="1"/>
            <a:r>
              <a:rPr lang="en-NZ" altLang="en-US" sz="2000" b="1">
                <a:latin typeface="Arial" panose="020B0604020202020204" pitchFamily="34" charset="0"/>
              </a:rPr>
              <a:t>Loan OTF if able to lean on the affected side</a:t>
            </a:r>
          </a:p>
          <a:p>
            <a:pPr lvl="1" eaLnBrk="1" hangingPunct="1"/>
            <a:r>
              <a:rPr lang="en-NZ" altLang="en-US" sz="2000" b="1">
                <a:latin typeface="Arial" panose="020B0604020202020204" pitchFamily="34" charset="0"/>
              </a:rPr>
              <a:t>Loan RTS if unable to lean on affected side</a:t>
            </a:r>
          </a:p>
          <a:p>
            <a:pPr eaLnBrk="1" hangingPunct="1"/>
            <a:endParaRPr lang="en-NZ" altLang="en-US" sz="2000" b="1">
              <a:latin typeface="Arial" panose="020B0604020202020204" pitchFamily="34" charset="0"/>
            </a:endParaRPr>
          </a:p>
          <a:p>
            <a:pPr eaLnBrk="1" hangingPunct="1"/>
            <a:r>
              <a:rPr lang="en-NZ" altLang="en-US" sz="2000">
                <a:latin typeface="Arial" panose="020B0604020202020204" pitchFamily="34" charset="0"/>
              </a:rPr>
              <a:t>What else do you want to organise?</a:t>
            </a:r>
          </a:p>
          <a:p>
            <a:pPr lvl="1" eaLnBrk="1" hangingPunct="1"/>
            <a:r>
              <a:rPr lang="en-NZ" altLang="en-US" sz="2000" b="1">
                <a:latin typeface="Arial" panose="020B0604020202020204" pitchFamily="34" charset="0"/>
              </a:rPr>
              <a:t>PT referral for mobility Ax and transfer Ax</a:t>
            </a:r>
            <a:endParaRPr lang="en-GB" altLang="en-US" sz="2000" b="1">
              <a:latin typeface="Arial" panose="020B0604020202020204" pitchFamily="34" charset="0"/>
            </a:endParaRPr>
          </a:p>
          <a:p>
            <a:pPr eaLnBrk="1" hangingPunct="1"/>
            <a:endParaRPr lang="en-GB" altLang="en-US" sz="2000" b="1">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91E7380-50DE-4030-AFED-F0FF21C7B0C3}"/>
              </a:ext>
            </a:extLst>
          </p:cNvPr>
          <p:cNvSpPr>
            <a:spLocks noGrp="1" noChangeArrowheads="1"/>
          </p:cNvSpPr>
          <p:nvPr>
            <p:ph type="title"/>
          </p:nvPr>
        </p:nvSpPr>
        <p:spPr/>
        <p:txBody>
          <a:bodyPr>
            <a:normAutofit fontScale="90000"/>
          </a:bodyPr>
          <a:lstStyle/>
          <a:p>
            <a:pPr algn="l" eaLnBrk="1" hangingPunct="1">
              <a:defRPr/>
            </a:pPr>
            <a:br>
              <a:rPr lang="en-NZ" dirty="0">
                <a:latin typeface="+mj-lt"/>
              </a:rPr>
            </a:br>
            <a:br>
              <a:rPr lang="en-NZ" dirty="0">
                <a:latin typeface="+mj-lt"/>
              </a:rPr>
            </a:br>
            <a:r>
              <a:rPr lang="en-NZ" sz="4400" dirty="0">
                <a:solidFill>
                  <a:schemeClr val="tx1"/>
                </a:solidFill>
                <a:latin typeface="+mj-lt"/>
              </a:rPr>
              <a:t>Case 3</a:t>
            </a:r>
            <a:br>
              <a:rPr lang="en-NZ" sz="2000" dirty="0">
                <a:latin typeface="+mj-lt"/>
              </a:rPr>
            </a:br>
            <a:br>
              <a:rPr lang="en-NZ" sz="2000" dirty="0">
                <a:latin typeface="+mj-lt"/>
              </a:rPr>
            </a:br>
            <a:br>
              <a:rPr lang="en-NZ" sz="2000" dirty="0">
                <a:latin typeface="+mj-lt"/>
              </a:rPr>
            </a:br>
            <a:br>
              <a:rPr lang="en-NZ" sz="2000" dirty="0">
                <a:latin typeface="+mj-lt"/>
              </a:rPr>
            </a:br>
            <a:r>
              <a:rPr lang="en-NZ" sz="2000" dirty="0">
                <a:latin typeface="+mj-lt"/>
              </a:rPr>
              <a:t>Your patient has a </a:t>
            </a:r>
            <a:r>
              <a:rPr lang="en-NZ" sz="2000" dirty="0" err="1">
                <a:latin typeface="+mj-lt"/>
              </a:rPr>
              <a:t>shub</a:t>
            </a:r>
            <a:r>
              <a:rPr lang="en-NZ" sz="2000" dirty="0">
                <a:latin typeface="+mj-lt"/>
              </a:rPr>
              <a:t> and finds it difficult to get in for his shower.</a:t>
            </a:r>
            <a:endParaRPr lang="en-GB" sz="2000" dirty="0">
              <a:latin typeface="+mj-lt"/>
            </a:endParaRPr>
          </a:p>
        </p:txBody>
      </p:sp>
      <p:sp>
        <p:nvSpPr>
          <p:cNvPr id="48131" name="Rectangle 3">
            <a:extLst>
              <a:ext uri="{FF2B5EF4-FFF2-40B4-BE49-F238E27FC236}">
                <a16:creationId xmlns:a16="http://schemas.microsoft.com/office/drawing/2014/main" id="{71A429B4-C7CF-4AF4-901B-92C14BC6B6BC}"/>
              </a:ext>
            </a:extLst>
          </p:cNvPr>
          <p:cNvSpPr>
            <a:spLocks noGrp="1" noChangeArrowheads="1"/>
          </p:cNvSpPr>
          <p:nvPr>
            <p:ph type="body" idx="1"/>
          </p:nvPr>
        </p:nvSpPr>
        <p:spPr>
          <a:xfrm>
            <a:off x="457200" y="2708275"/>
            <a:ext cx="8229600" cy="3417888"/>
          </a:xfrm>
        </p:spPr>
        <p:txBody>
          <a:bodyPr/>
          <a:lstStyle/>
          <a:p>
            <a:pPr eaLnBrk="1" hangingPunct="1"/>
            <a:r>
              <a:rPr lang="en-NZ" altLang="en-US" sz="2000">
                <a:latin typeface="Arial" panose="020B0604020202020204" pitchFamily="34" charset="0"/>
              </a:rPr>
              <a:t>What options do you have?</a:t>
            </a:r>
          </a:p>
          <a:p>
            <a:pPr lvl="1" eaLnBrk="1" hangingPunct="1"/>
            <a:r>
              <a:rPr lang="en-NZ" altLang="en-US" sz="2000" b="1">
                <a:solidFill>
                  <a:srgbClr val="FF9900"/>
                </a:solidFill>
                <a:latin typeface="Arial" panose="020B0604020202020204" pitchFamily="34" charset="0"/>
              </a:rPr>
              <a:t>Refer to OT</a:t>
            </a:r>
          </a:p>
          <a:p>
            <a:pPr lvl="1" eaLnBrk="1" hangingPunct="1"/>
            <a:r>
              <a:rPr lang="en-NZ" altLang="en-US" sz="2000" b="1">
                <a:solidFill>
                  <a:srgbClr val="CC3300"/>
                </a:solidFill>
                <a:latin typeface="Arial" panose="020B0604020202020204" pitchFamily="34" charset="0"/>
              </a:rPr>
              <a:t>Refer to OT</a:t>
            </a:r>
          </a:p>
          <a:p>
            <a:pPr lvl="1" eaLnBrk="1" hangingPunct="1"/>
            <a:r>
              <a:rPr lang="en-NZ" altLang="en-US" sz="2000" b="1">
                <a:solidFill>
                  <a:srgbClr val="660033"/>
                </a:solidFill>
                <a:latin typeface="Arial" panose="020B0604020202020204" pitchFamily="34" charset="0"/>
              </a:rPr>
              <a:t>Refer to OT</a:t>
            </a:r>
            <a:endParaRPr lang="en-GB" altLang="en-US" sz="2000">
              <a:solidFill>
                <a:srgbClr val="660033"/>
              </a:solidFill>
              <a:latin typeface="Arial" panose="020B0604020202020204" pitchFamily="34" charset="0"/>
            </a:endParaRPr>
          </a:p>
          <a:p>
            <a:pPr eaLnBrk="1" hangingPunct="1"/>
            <a:endParaRPr lang="en-GB" altLang="en-US" sz="2000">
              <a:solidFill>
                <a:srgbClr val="660033"/>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201FBC2-803B-4581-9717-7196E1149ACE}"/>
              </a:ext>
            </a:extLst>
          </p:cNvPr>
          <p:cNvSpPr>
            <a:spLocks noGrp="1" noChangeArrowheads="1"/>
          </p:cNvSpPr>
          <p:nvPr>
            <p:ph type="title"/>
          </p:nvPr>
        </p:nvSpPr>
        <p:spPr/>
        <p:txBody>
          <a:bodyPr>
            <a:normAutofit fontScale="90000"/>
          </a:bodyPr>
          <a:lstStyle/>
          <a:p>
            <a:pPr algn="l" eaLnBrk="1" hangingPunct="1">
              <a:defRPr/>
            </a:pPr>
            <a:br>
              <a:rPr lang="en-NZ" sz="2000" dirty="0">
                <a:latin typeface="+mj-lt"/>
              </a:rPr>
            </a:br>
            <a:br>
              <a:rPr lang="en-NZ" sz="2000" dirty="0">
                <a:latin typeface="+mj-lt"/>
              </a:rPr>
            </a:br>
            <a:br>
              <a:rPr lang="en-NZ" sz="2000" dirty="0">
                <a:latin typeface="+mj-lt"/>
              </a:rPr>
            </a:br>
            <a:br>
              <a:rPr lang="en-NZ" sz="2000" dirty="0">
                <a:latin typeface="+mj-lt"/>
              </a:rPr>
            </a:br>
            <a:r>
              <a:rPr lang="en-NZ" sz="4400" dirty="0">
                <a:solidFill>
                  <a:schemeClr val="tx1"/>
                </a:solidFill>
                <a:latin typeface="+mj-lt"/>
              </a:rPr>
              <a:t>Case 4</a:t>
            </a:r>
            <a:br>
              <a:rPr lang="en-NZ" sz="2000" dirty="0">
                <a:latin typeface="+mj-lt"/>
              </a:rPr>
            </a:br>
            <a:br>
              <a:rPr lang="en-NZ" sz="2000" dirty="0">
                <a:latin typeface="+mj-lt"/>
              </a:rPr>
            </a:br>
            <a:br>
              <a:rPr lang="en-NZ" sz="2000" dirty="0">
                <a:latin typeface="+mj-lt"/>
              </a:rPr>
            </a:br>
            <a:r>
              <a:rPr lang="en-NZ" sz="2000" dirty="0">
                <a:latin typeface="+mj-lt"/>
              </a:rPr>
              <a:t>Your patient is slightly unbalanced when standing in the shower box. She already has 2 rails and there is not enough space to sit down in the shower. She is afraid of slipping and falling even though she has a carer coming in to help her.</a:t>
            </a:r>
            <a:endParaRPr lang="en-GB" sz="2000" dirty="0">
              <a:latin typeface="+mj-lt"/>
            </a:endParaRPr>
          </a:p>
        </p:txBody>
      </p:sp>
      <p:sp>
        <p:nvSpPr>
          <p:cNvPr id="49155" name="Rectangle 3">
            <a:extLst>
              <a:ext uri="{FF2B5EF4-FFF2-40B4-BE49-F238E27FC236}">
                <a16:creationId xmlns:a16="http://schemas.microsoft.com/office/drawing/2014/main" id="{774F2C14-A040-4F8A-B369-F9A4D1486ACE}"/>
              </a:ext>
            </a:extLst>
          </p:cNvPr>
          <p:cNvSpPr>
            <a:spLocks noGrp="1" noChangeArrowheads="1"/>
          </p:cNvSpPr>
          <p:nvPr>
            <p:ph type="body" idx="1"/>
          </p:nvPr>
        </p:nvSpPr>
        <p:spPr>
          <a:xfrm>
            <a:off x="457200" y="2852738"/>
            <a:ext cx="8229600" cy="3273425"/>
          </a:xfrm>
        </p:spPr>
        <p:txBody>
          <a:bodyPr/>
          <a:lstStyle/>
          <a:p>
            <a:pPr eaLnBrk="1" hangingPunct="1"/>
            <a:endParaRPr lang="en-NZ" altLang="en-US" sz="2000">
              <a:latin typeface="Arial" panose="020B0604020202020204" pitchFamily="34" charset="0"/>
            </a:endParaRPr>
          </a:p>
          <a:p>
            <a:pPr eaLnBrk="1" hangingPunct="1"/>
            <a:r>
              <a:rPr lang="en-NZ" altLang="en-US" sz="2000">
                <a:latin typeface="Arial" panose="020B0604020202020204" pitchFamily="34" charset="0"/>
              </a:rPr>
              <a:t>What can you do to improve the situation?</a:t>
            </a:r>
            <a:endParaRPr lang="en-GB" altLang="en-US" sz="2000">
              <a:latin typeface="Arial" panose="020B0604020202020204" pitchFamily="34" charset="0"/>
            </a:endParaRPr>
          </a:p>
          <a:p>
            <a:pPr lvl="1" eaLnBrk="1" hangingPunct="1"/>
            <a:r>
              <a:rPr lang="en-NZ" altLang="en-US" sz="2000" b="1">
                <a:latin typeface="Arial" panose="020B0604020202020204" pitchFamily="34" charset="0"/>
              </a:rPr>
              <a:t>Provide non slip mat </a:t>
            </a:r>
          </a:p>
          <a:p>
            <a:pPr lvl="1" eaLnBrk="1" hangingPunct="1">
              <a:buFontTx/>
              <a:buNone/>
            </a:pPr>
            <a:r>
              <a:rPr lang="en-NZ" altLang="en-US" sz="2000" b="1">
                <a:latin typeface="Arial" panose="020B0604020202020204" pitchFamily="34" charset="0"/>
              </a:rPr>
              <a:t>	(measure the size of the floor of the shower box and Accessable will cut the mat to size)</a:t>
            </a:r>
            <a:endParaRPr lang="en-GB" altLang="en-US" sz="2000" b="1">
              <a:latin typeface="Arial" panose="020B0604020202020204" pitchFamily="34" charset="0"/>
            </a:endParaRPr>
          </a:p>
          <a:p>
            <a:pPr eaLnBrk="1" hangingPunct="1"/>
            <a:endParaRPr lang="en-GB" altLang="en-US" sz="200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55C360F-AB1A-4E00-8E64-2120D65F1D97}"/>
              </a:ext>
            </a:extLst>
          </p:cNvPr>
          <p:cNvSpPr>
            <a:spLocks noGrp="1" noChangeArrowheads="1"/>
          </p:cNvSpPr>
          <p:nvPr>
            <p:ph type="title"/>
          </p:nvPr>
        </p:nvSpPr>
        <p:spPr>
          <a:xfrm>
            <a:off x="457200" y="274638"/>
            <a:ext cx="8218488" cy="2146300"/>
          </a:xfrm>
        </p:spPr>
        <p:txBody>
          <a:bodyPr>
            <a:normAutofit fontScale="90000"/>
          </a:bodyPr>
          <a:lstStyle/>
          <a:p>
            <a:pPr algn="l" eaLnBrk="1" hangingPunct="1">
              <a:defRPr/>
            </a:pPr>
            <a:br>
              <a:rPr lang="en-NZ" dirty="0">
                <a:latin typeface="+mj-lt"/>
              </a:rPr>
            </a:br>
            <a:br>
              <a:rPr lang="en-NZ" dirty="0">
                <a:latin typeface="+mj-lt"/>
              </a:rPr>
            </a:br>
            <a:r>
              <a:rPr lang="en-NZ" sz="4400" dirty="0">
                <a:solidFill>
                  <a:schemeClr val="tx1"/>
                </a:solidFill>
                <a:latin typeface="+mj-lt"/>
              </a:rPr>
              <a:t>Case 5</a:t>
            </a:r>
            <a:br>
              <a:rPr lang="en-NZ" sz="2000" dirty="0">
                <a:latin typeface="+mj-lt"/>
              </a:rPr>
            </a:br>
            <a:br>
              <a:rPr lang="en-NZ" sz="2000" dirty="0">
                <a:latin typeface="+mj-lt"/>
              </a:rPr>
            </a:br>
            <a:br>
              <a:rPr lang="en-NZ" sz="2000" dirty="0">
                <a:latin typeface="+mj-lt"/>
              </a:rPr>
            </a:br>
            <a:r>
              <a:rPr lang="en-NZ" sz="2000" dirty="0">
                <a:latin typeface="+mj-lt"/>
              </a:rPr>
              <a:t>Your patient is a 76 year old lady with osteoarthritis. She lives alone and has some difficulty to get out off bed, which is already a bit high for her. When you see her getting off the bed you notice that she struggles with sit to stand. The family insists she gets a hospital bed. Your patient also mentions she has sore skin on her shoulders and hips at the end of the night. She didn’t see any discoloration when she looked for it.</a:t>
            </a:r>
            <a:endParaRPr lang="en-GB" sz="2000" dirty="0">
              <a:latin typeface="+mj-lt"/>
            </a:endParaRPr>
          </a:p>
        </p:txBody>
      </p:sp>
      <p:sp>
        <p:nvSpPr>
          <p:cNvPr id="50179" name="Rectangle 3">
            <a:extLst>
              <a:ext uri="{FF2B5EF4-FFF2-40B4-BE49-F238E27FC236}">
                <a16:creationId xmlns:a16="http://schemas.microsoft.com/office/drawing/2014/main" id="{28144C48-00D0-4CF0-BEF1-784878A2104E}"/>
              </a:ext>
            </a:extLst>
          </p:cNvPr>
          <p:cNvSpPr>
            <a:spLocks noGrp="1" noChangeArrowheads="1"/>
          </p:cNvSpPr>
          <p:nvPr>
            <p:ph type="body" idx="1"/>
          </p:nvPr>
        </p:nvSpPr>
        <p:spPr>
          <a:xfrm>
            <a:off x="457200" y="3933825"/>
            <a:ext cx="8229600" cy="2192338"/>
          </a:xfrm>
        </p:spPr>
        <p:txBody>
          <a:bodyPr/>
          <a:lstStyle/>
          <a:p>
            <a:pPr eaLnBrk="1" hangingPunct="1"/>
            <a:r>
              <a:rPr lang="en-NZ" altLang="en-US" sz="2000">
                <a:latin typeface="Arial" panose="020B0604020202020204" pitchFamily="34" charset="0"/>
              </a:rPr>
              <a:t>What do you do?</a:t>
            </a:r>
          </a:p>
          <a:p>
            <a:pPr lvl="1" eaLnBrk="1" hangingPunct="1"/>
            <a:r>
              <a:rPr lang="en-NZ" altLang="en-US" sz="2000" b="1">
                <a:latin typeface="Arial" panose="020B0604020202020204" pitchFamily="34" charset="0"/>
              </a:rPr>
              <a:t>Trial bed lever </a:t>
            </a:r>
          </a:p>
          <a:p>
            <a:pPr lvl="1" eaLnBrk="1" hangingPunct="1"/>
            <a:r>
              <a:rPr lang="en-NZ" altLang="en-US" sz="2000" b="1">
                <a:latin typeface="Arial" panose="020B0604020202020204" pitchFamily="34" charset="0"/>
              </a:rPr>
              <a:t>Consider bed raisers</a:t>
            </a:r>
          </a:p>
          <a:p>
            <a:pPr lvl="1" eaLnBrk="1" hangingPunct="1"/>
            <a:r>
              <a:rPr lang="en-NZ" altLang="en-US" sz="2000" b="1">
                <a:latin typeface="Arial" panose="020B0604020202020204" pitchFamily="34" charset="0"/>
              </a:rPr>
              <a:t>Supply EC030 Mattress Overlay (after patient scored below 5 on Waterlow score)</a:t>
            </a:r>
            <a:endParaRPr lang="en-GB" altLang="en-US" sz="2000" b="1">
              <a:latin typeface="Arial" panose="020B0604020202020204" pitchFamily="34" charset="0"/>
            </a:endParaRPr>
          </a:p>
          <a:p>
            <a:pPr eaLnBrk="1" hangingPunct="1"/>
            <a:endParaRPr lang="en-GB" altLang="en-US" sz="200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70D1C05-74EB-4406-9CA2-BEEBE9ABDD56}"/>
              </a:ext>
            </a:extLst>
          </p:cNvPr>
          <p:cNvSpPr>
            <a:spLocks noGrp="1" noChangeArrowheads="1"/>
          </p:cNvSpPr>
          <p:nvPr>
            <p:ph type="title"/>
          </p:nvPr>
        </p:nvSpPr>
        <p:spPr>
          <a:xfrm>
            <a:off x="457200" y="274638"/>
            <a:ext cx="8218488" cy="2001837"/>
          </a:xfrm>
        </p:spPr>
        <p:txBody>
          <a:bodyPr>
            <a:normAutofit fontScale="90000"/>
          </a:bodyPr>
          <a:lstStyle/>
          <a:p>
            <a:pPr algn="l" eaLnBrk="1" hangingPunct="1">
              <a:defRPr/>
            </a:pPr>
            <a:br>
              <a:rPr lang="en-NZ" sz="2000" dirty="0">
                <a:latin typeface="+mj-lt"/>
              </a:rPr>
            </a:br>
            <a:br>
              <a:rPr lang="en-NZ" sz="2000" dirty="0">
                <a:latin typeface="+mj-lt"/>
              </a:rPr>
            </a:br>
            <a:r>
              <a:rPr lang="en-NZ" sz="4400" dirty="0">
                <a:solidFill>
                  <a:schemeClr val="tx1"/>
                </a:solidFill>
                <a:latin typeface="+mj-lt"/>
              </a:rPr>
              <a:t>Case 6</a:t>
            </a:r>
            <a:br>
              <a:rPr lang="en-NZ" sz="2000" dirty="0">
                <a:latin typeface="+mj-lt"/>
              </a:rPr>
            </a:br>
            <a:br>
              <a:rPr lang="en-NZ" sz="2000" dirty="0">
                <a:latin typeface="+mj-lt"/>
              </a:rPr>
            </a:br>
            <a:r>
              <a:rPr lang="en-NZ" sz="2000" dirty="0">
                <a:latin typeface="+mj-lt"/>
              </a:rPr>
              <a:t>Your patient is a 79 year old man, who is limited in mobility due to gout and longstanding leg ulcers. He lives with his son in a small overcrowded house. He needs to use the toilet often. He struggles to get of the low toilet. The family doesn’t want the toilet to be raised because of the young children in the house. Your patient is not able to stand in the shower, which turns out to be a large shower box.</a:t>
            </a:r>
            <a:endParaRPr lang="en-GB" sz="2000" dirty="0">
              <a:latin typeface="+mj-lt"/>
            </a:endParaRPr>
          </a:p>
        </p:txBody>
      </p:sp>
      <p:sp>
        <p:nvSpPr>
          <p:cNvPr id="51203" name="Rectangle 3">
            <a:extLst>
              <a:ext uri="{FF2B5EF4-FFF2-40B4-BE49-F238E27FC236}">
                <a16:creationId xmlns:a16="http://schemas.microsoft.com/office/drawing/2014/main" id="{6E922296-40A0-4B42-B843-BCD70D376159}"/>
              </a:ext>
            </a:extLst>
          </p:cNvPr>
          <p:cNvSpPr>
            <a:spLocks noGrp="1" noChangeArrowheads="1"/>
          </p:cNvSpPr>
          <p:nvPr>
            <p:ph type="body" idx="1"/>
          </p:nvPr>
        </p:nvSpPr>
        <p:spPr>
          <a:xfrm>
            <a:off x="468313" y="3141663"/>
            <a:ext cx="8229600" cy="2697162"/>
          </a:xfrm>
        </p:spPr>
        <p:txBody>
          <a:bodyPr/>
          <a:lstStyle/>
          <a:p>
            <a:pPr eaLnBrk="1" hangingPunct="1">
              <a:lnSpc>
                <a:spcPct val="80000"/>
              </a:lnSpc>
            </a:pPr>
            <a:r>
              <a:rPr lang="en-NZ" altLang="en-US" sz="2000">
                <a:latin typeface="Arial" panose="020B0604020202020204" pitchFamily="34" charset="0"/>
              </a:rPr>
              <a:t>Without looking at the social circumstances, what pieces of equipment could be useful for your patient?</a:t>
            </a:r>
          </a:p>
          <a:p>
            <a:pPr lvl="1" eaLnBrk="1" hangingPunct="1">
              <a:lnSpc>
                <a:spcPct val="80000"/>
              </a:lnSpc>
            </a:pPr>
            <a:r>
              <a:rPr lang="en-NZ" altLang="en-US" sz="2000" b="1">
                <a:latin typeface="Arial" panose="020B0604020202020204" pitchFamily="34" charset="0"/>
              </a:rPr>
              <a:t>OTF</a:t>
            </a:r>
          </a:p>
          <a:p>
            <a:pPr lvl="1" eaLnBrk="1" hangingPunct="1">
              <a:lnSpc>
                <a:spcPct val="80000"/>
              </a:lnSpc>
            </a:pPr>
            <a:r>
              <a:rPr lang="en-NZ" altLang="en-US" sz="2000" b="1">
                <a:latin typeface="Arial" panose="020B0604020202020204" pitchFamily="34" charset="0"/>
              </a:rPr>
              <a:t>Bedside commode</a:t>
            </a:r>
          </a:p>
          <a:p>
            <a:pPr lvl="1" eaLnBrk="1" hangingPunct="1">
              <a:lnSpc>
                <a:spcPct val="80000"/>
              </a:lnSpc>
            </a:pPr>
            <a:r>
              <a:rPr lang="en-NZ" altLang="en-US" sz="2000" b="1">
                <a:latin typeface="Arial" panose="020B0604020202020204" pitchFamily="34" charset="0"/>
              </a:rPr>
              <a:t>Shower stool</a:t>
            </a:r>
          </a:p>
          <a:p>
            <a:pPr lvl="1" eaLnBrk="1" hangingPunct="1">
              <a:lnSpc>
                <a:spcPct val="80000"/>
              </a:lnSpc>
            </a:pPr>
            <a:r>
              <a:rPr lang="en-NZ" altLang="en-US" sz="2000" b="1">
                <a:latin typeface="Arial" panose="020B0604020202020204" pitchFamily="34" charset="0"/>
              </a:rPr>
              <a:t>urinal</a:t>
            </a:r>
          </a:p>
          <a:p>
            <a:pPr eaLnBrk="1" hangingPunct="1">
              <a:lnSpc>
                <a:spcPct val="80000"/>
              </a:lnSpc>
            </a:pPr>
            <a:endParaRPr lang="en-NZ" altLang="en-US" sz="2000">
              <a:latin typeface="Arial" panose="020B0604020202020204" pitchFamily="34" charset="0"/>
            </a:endParaRPr>
          </a:p>
          <a:p>
            <a:pPr eaLnBrk="1" hangingPunct="1">
              <a:lnSpc>
                <a:spcPct val="80000"/>
              </a:lnSpc>
            </a:pPr>
            <a:r>
              <a:rPr lang="en-NZ" altLang="en-US" sz="2000">
                <a:latin typeface="Arial" panose="020B0604020202020204" pitchFamily="34" charset="0"/>
              </a:rPr>
              <a:t>What equipment are you going to apply for?</a:t>
            </a:r>
          </a:p>
          <a:p>
            <a:pPr lvl="1" eaLnBrk="1" hangingPunct="1">
              <a:lnSpc>
                <a:spcPct val="80000"/>
              </a:lnSpc>
            </a:pPr>
            <a:r>
              <a:rPr lang="en-NZ" altLang="en-US" sz="2000" b="1">
                <a:latin typeface="Arial" panose="020B0604020202020204" pitchFamily="34" charset="0"/>
              </a:rPr>
              <a:t>3 in 1 commode</a:t>
            </a:r>
            <a:endParaRPr lang="en-GB" altLang="en-US" sz="2000" b="1">
              <a:latin typeface="Arial" panose="020B0604020202020204" pitchFamily="34" charset="0"/>
            </a:endParaRPr>
          </a:p>
          <a:p>
            <a:pPr eaLnBrk="1" hangingPunct="1">
              <a:lnSpc>
                <a:spcPct val="80000"/>
              </a:lnSpc>
            </a:pPr>
            <a:endParaRPr lang="en-GB" altLang="en-US" sz="200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14D8A0-C79B-4AA1-BE9D-0365A1D38082}"/>
              </a:ext>
            </a:extLst>
          </p:cNvPr>
          <p:cNvSpPr>
            <a:spLocks noGrp="1" noChangeArrowheads="1"/>
          </p:cNvSpPr>
          <p:nvPr>
            <p:ph type="title"/>
          </p:nvPr>
        </p:nvSpPr>
        <p:spPr/>
        <p:txBody>
          <a:bodyPr/>
          <a:lstStyle/>
          <a:p>
            <a:pPr algn="l" eaLnBrk="1" hangingPunct="1">
              <a:defRPr/>
            </a:pPr>
            <a:r>
              <a:rPr lang="en-NZ" dirty="0">
                <a:solidFill>
                  <a:srgbClr val="FFFF00"/>
                </a:solidFill>
                <a:latin typeface="+mj-lt"/>
              </a:rPr>
              <a:t>Over Bed Poles</a:t>
            </a:r>
            <a:endParaRPr lang="en-US" dirty="0">
              <a:solidFill>
                <a:srgbClr val="FFFF00"/>
              </a:solidFill>
              <a:latin typeface="+mj-lt"/>
            </a:endParaRPr>
          </a:p>
        </p:txBody>
      </p:sp>
      <p:sp>
        <p:nvSpPr>
          <p:cNvPr id="52227" name="Rectangle 3">
            <a:extLst>
              <a:ext uri="{FF2B5EF4-FFF2-40B4-BE49-F238E27FC236}">
                <a16:creationId xmlns:a16="http://schemas.microsoft.com/office/drawing/2014/main" id="{534E1552-87D5-49BF-92B0-2DE92685BF1A}"/>
              </a:ext>
            </a:extLst>
          </p:cNvPr>
          <p:cNvSpPr>
            <a:spLocks noGrp="1" noChangeArrowheads="1"/>
          </p:cNvSpPr>
          <p:nvPr>
            <p:ph type="body" idx="1"/>
          </p:nvPr>
        </p:nvSpPr>
        <p:spPr/>
        <p:txBody>
          <a:bodyPr/>
          <a:lstStyle/>
          <a:p>
            <a:pPr eaLnBrk="1" hangingPunct="1"/>
            <a:r>
              <a:rPr lang="en-NZ" altLang="en-US" sz="2000">
                <a:latin typeface="Arial" panose="020B0604020202020204" pitchFamily="34" charset="0"/>
              </a:rPr>
              <a:t>What is the use of an over bed pole?</a:t>
            </a:r>
          </a:p>
          <a:p>
            <a:pPr lvl="1" eaLnBrk="1" hangingPunct="1"/>
            <a:r>
              <a:rPr lang="en-NZ" altLang="en-US" sz="2000" b="1">
                <a:latin typeface="Arial" panose="020B0604020202020204" pitchFamily="34" charset="0"/>
              </a:rPr>
              <a:t>move upwards / side-ways in the bed; lift shoulders</a:t>
            </a:r>
          </a:p>
          <a:p>
            <a:pPr eaLnBrk="1" hangingPunct="1"/>
            <a:endParaRPr lang="en-NZ" altLang="en-US" sz="2000">
              <a:latin typeface="Arial" panose="020B0604020202020204" pitchFamily="34" charset="0"/>
            </a:endParaRPr>
          </a:p>
          <a:p>
            <a:pPr eaLnBrk="1" hangingPunct="1"/>
            <a:r>
              <a:rPr lang="en-NZ" altLang="en-US" sz="2000">
                <a:latin typeface="Arial" panose="020B0604020202020204" pitchFamily="34" charset="0"/>
              </a:rPr>
              <a:t>What do patients often think they can use over bed pole for and then it turns out this is not the case?</a:t>
            </a:r>
          </a:p>
          <a:p>
            <a:pPr lvl="1" eaLnBrk="1" hangingPunct="1"/>
            <a:r>
              <a:rPr lang="en-NZ" altLang="en-US" sz="2000" b="1">
                <a:latin typeface="Arial" panose="020B0604020202020204" pitchFamily="34" charset="0"/>
              </a:rPr>
              <a:t>Transfer out off the bed</a:t>
            </a:r>
          </a:p>
          <a:p>
            <a:pPr eaLnBrk="1" hangingPunct="1"/>
            <a:endParaRPr lang="en-GB" altLang="en-US" sz="200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0029D7-C6C7-41F1-BAFA-92F6E41D4B20}"/>
              </a:ext>
            </a:extLst>
          </p:cNvPr>
          <p:cNvSpPr>
            <a:spLocks noGrp="1" noChangeArrowheads="1"/>
          </p:cNvSpPr>
          <p:nvPr>
            <p:ph type="title"/>
          </p:nvPr>
        </p:nvSpPr>
        <p:spPr/>
        <p:txBody>
          <a:bodyPr/>
          <a:lstStyle/>
          <a:p>
            <a:pPr algn="l" eaLnBrk="1" hangingPunct="1">
              <a:defRPr/>
            </a:pPr>
            <a:r>
              <a:rPr lang="en-NZ" sz="2000" dirty="0">
                <a:latin typeface="+mj-lt"/>
              </a:rPr>
              <a:t>Your patient needs an extra long hospital bed with bed pole. Fill in the application form so support staff can send the application to </a:t>
            </a:r>
            <a:r>
              <a:rPr lang="en-NZ" sz="2000" dirty="0" err="1">
                <a:latin typeface="+mj-lt"/>
              </a:rPr>
              <a:t>Accessable</a:t>
            </a:r>
            <a:r>
              <a:rPr lang="en-NZ" sz="2000" dirty="0">
                <a:latin typeface="+mj-lt"/>
              </a:rPr>
              <a:t> or Enable New Zealand.</a:t>
            </a:r>
            <a:endParaRPr lang="en-GB" sz="2000" dirty="0">
              <a:latin typeface="+mj-lt"/>
            </a:endParaRPr>
          </a:p>
        </p:txBody>
      </p:sp>
      <p:sp>
        <p:nvSpPr>
          <p:cNvPr id="53251" name="Rectangle 3">
            <a:extLst>
              <a:ext uri="{FF2B5EF4-FFF2-40B4-BE49-F238E27FC236}">
                <a16:creationId xmlns:a16="http://schemas.microsoft.com/office/drawing/2014/main" id="{20B3982D-F7E0-440A-9FA3-FD4B7A15C701}"/>
              </a:ext>
            </a:extLst>
          </p:cNvPr>
          <p:cNvSpPr>
            <a:spLocks noGrp="1" noChangeArrowheads="1"/>
          </p:cNvSpPr>
          <p:nvPr>
            <p:ph type="body" idx="1"/>
          </p:nvPr>
        </p:nvSpPr>
        <p:spPr/>
        <p:txBody>
          <a:bodyPr/>
          <a:lstStyle/>
          <a:p>
            <a:pPr eaLnBrk="1" hangingPunct="1">
              <a:lnSpc>
                <a:spcPct val="90000"/>
              </a:lnSpc>
            </a:pPr>
            <a:r>
              <a:rPr lang="en-NZ" altLang="en-US" sz="2000" b="1">
                <a:latin typeface="Arial" panose="020B0604020202020204" pitchFamily="34" charset="0"/>
              </a:rPr>
              <a:t>Tick ‘permanent’</a:t>
            </a:r>
          </a:p>
          <a:p>
            <a:pPr eaLnBrk="1" hangingPunct="1">
              <a:lnSpc>
                <a:spcPct val="90000"/>
              </a:lnSpc>
            </a:pPr>
            <a:endParaRPr lang="en-NZ" altLang="en-US" sz="2000" b="1">
              <a:latin typeface="Arial" panose="020B0604020202020204" pitchFamily="34" charset="0"/>
            </a:endParaRPr>
          </a:p>
          <a:p>
            <a:pPr eaLnBrk="1" hangingPunct="1">
              <a:lnSpc>
                <a:spcPct val="90000"/>
              </a:lnSpc>
            </a:pPr>
            <a:r>
              <a:rPr lang="en-NZ" altLang="en-US" sz="2000" b="1">
                <a:latin typeface="Arial" panose="020B0604020202020204" pitchFamily="34" charset="0"/>
              </a:rPr>
              <a:t>EC 102 bed</a:t>
            </a:r>
          </a:p>
          <a:p>
            <a:pPr eaLnBrk="1" hangingPunct="1">
              <a:lnSpc>
                <a:spcPct val="90000"/>
              </a:lnSpc>
            </a:pPr>
            <a:r>
              <a:rPr lang="en-NZ" altLang="en-US" sz="2000" b="1">
                <a:latin typeface="Arial" panose="020B0604020202020204" pitchFamily="34" charset="0"/>
              </a:rPr>
              <a:t>EC101 extension and mattress extension</a:t>
            </a:r>
          </a:p>
          <a:p>
            <a:pPr eaLnBrk="1" hangingPunct="1">
              <a:lnSpc>
                <a:spcPct val="90000"/>
              </a:lnSpc>
            </a:pPr>
            <a:r>
              <a:rPr lang="en-NZ" altLang="en-US" sz="2000" b="1">
                <a:latin typeface="Arial" panose="020B0604020202020204" pitchFamily="34" charset="0"/>
              </a:rPr>
              <a:t>EC 211 Mattress</a:t>
            </a:r>
          </a:p>
          <a:p>
            <a:pPr eaLnBrk="1" hangingPunct="1">
              <a:lnSpc>
                <a:spcPct val="90000"/>
              </a:lnSpc>
            </a:pPr>
            <a:r>
              <a:rPr lang="en-NZ" altLang="en-US" sz="2000" b="1">
                <a:latin typeface="Arial" panose="020B0604020202020204" pitchFamily="34" charset="0"/>
              </a:rPr>
              <a:t>EC130 over bed pole</a:t>
            </a:r>
          </a:p>
          <a:p>
            <a:pPr eaLnBrk="1" hangingPunct="1">
              <a:lnSpc>
                <a:spcPct val="90000"/>
              </a:lnSpc>
            </a:pPr>
            <a:endParaRPr lang="en-NZ" altLang="en-US" sz="2000" b="1">
              <a:latin typeface="Arial" panose="020B0604020202020204" pitchFamily="34" charset="0"/>
            </a:endParaRPr>
          </a:p>
          <a:p>
            <a:pPr eaLnBrk="1" hangingPunct="1">
              <a:lnSpc>
                <a:spcPct val="90000"/>
              </a:lnSpc>
            </a:pPr>
            <a:r>
              <a:rPr lang="en-NZ" altLang="en-US" sz="2000" b="1">
                <a:latin typeface="Arial" panose="020B0604020202020204" pitchFamily="34" charset="0"/>
              </a:rPr>
              <a:t>Tick deliver at clients home</a:t>
            </a:r>
          </a:p>
          <a:p>
            <a:pPr eaLnBrk="1" hangingPunct="1">
              <a:lnSpc>
                <a:spcPct val="90000"/>
              </a:lnSpc>
            </a:pPr>
            <a:r>
              <a:rPr lang="en-NZ" altLang="en-US" sz="2000" b="1">
                <a:latin typeface="Arial" panose="020B0604020202020204" pitchFamily="34" charset="0"/>
              </a:rPr>
              <a:t>Write ethnicity and diagnosis</a:t>
            </a:r>
          </a:p>
          <a:p>
            <a:pPr eaLnBrk="1" hangingPunct="1">
              <a:lnSpc>
                <a:spcPct val="90000"/>
              </a:lnSpc>
            </a:pPr>
            <a:r>
              <a:rPr lang="en-NZ" altLang="en-US" sz="2000" b="1">
                <a:latin typeface="Arial" panose="020B0604020202020204" pitchFamily="34" charset="0"/>
              </a:rPr>
              <a:t>Tick disability type</a:t>
            </a:r>
          </a:p>
          <a:p>
            <a:pPr eaLnBrk="1" hangingPunct="1">
              <a:lnSpc>
                <a:spcPct val="90000"/>
              </a:lnSpc>
            </a:pPr>
            <a:r>
              <a:rPr lang="en-NZ" altLang="en-US" sz="2000" b="1">
                <a:latin typeface="Arial" panose="020B0604020202020204" pitchFamily="34" charset="0"/>
              </a:rPr>
              <a:t>Tick client signed form and you kept rationale in file</a:t>
            </a:r>
          </a:p>
          <a:p>
            <a:pPr eaLnBrk="1" hangingPunct="1">
              <a:lnSpc>
                <a:spcPct val="90000"/>
              </a:lnSpc>
            </a:pPr>
            <a:r>
              <a:rPr lang="en-NZ" altLang="en-US" sz="2000" b="1">
                <a:latin typeface="Arial" panose="020B0604020202020204" pitchFamily="34" charset="0"/>
              </a:rPr>
              <a:t>Tick if you gave any of the other forms; could be send out by admin</a:t>
            </a:r>
          </a:p>
          <a:p>
            <a:pPr eaLnBrk="1" hangingPunct="1">
              <a:lnSpc>
                <a:spcPct val="90000"/>
              </a:lnSpc>
            </a:pPr>
            <a:endParaRPr lang="en-GB" altLang="en-US" sz="2000" b="1">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273F7A9-1F54-42F2-AD9B-84B4F8CCA042}"/>
              </a:ext>
            </a:extLst>
          </p:cNvPr>
          <p:cNvSpPr>
            <a:spLocks noGrp="1" noChangeArrowheads="1"/>
          </p:cNvSpPr>
          <p:nvPr>
            <p:ph type="title"/>
          </p:nvPr>
        </p:nvSpPr>
        <p:spPr/>
        <p:txBody>
          <a:bodyPr/>
          <a:lstStyle/>
          <a:p>
            <a:pPr eaLnBrk="1" hangingPunct="1">
              <a:defRPr/>
            </a:pPr>
            <a:endParaRPr lang="en-US">
              <a:latin typeface="+mj-lt"/>
            </a:endParaRPr>
          </a:p>
        </p:txBody>
      </p:sp>
      <p:sp>
        <p:nvSpPr>
          <p:cNvPr id="54275" name="Rectangle 3">
            <a:extLst>
              <a:ext uri="{FF2B5EF4-FFF2-40B4-BE49-F238E27FC236}">
                <a16:creationId xmlns:a16="http://schemas.microsoft.com/office/drawing/2014/main" id="{397AB90C-4674-4646-A9AD-80DFDE5252EC}"/>
              </a:ext>
            </a:extLst>
          </p:cNvPr>
          <p:cNvSpPr>
            <a:spLocks noGrp="1" noChangeArrowheads="1"/>
          </p:cNvSpPr>
          <p:nvPr>
            <p:ph type="body" idx="1"/>
          </p:nvPr>
        </p:nvSpPr>
        <p:spPr>
          <a:xfrm>
            <a:off x="457200" y="1557338"/>
            <a:ext cx="8229600" cy="4568825"/>
          </a:xfrm>
        </p:spPr>
        <p:txBody>
          <a:bodyPr/>
          <a:lstStyle/>
          <a:p>
            <a:pPr eaLnBrk="1" hangingPunct="1">
              <a:lnSpc>
                <a:spcPct val="90000"/>
              </a:lnSpc>
            </a:pPr>
            <a:r>
              <a:rPr lang="en-NZ" altLang="en-US" sz="2000" b="1">
                <a:latin typeface="Arial" panose="020B0604020202020204" pitchFamily="34" charset="0"/>
              </a:rPr>
              <a:t>Please fill in questionnaire after training</a:t>
            </a:r>
          </a:p>
          <a:p>
            <a:pPr eaLnBrk="1" hangingPunct="1">
              <a:lnSpc>
                <a:spcPct val="90000"/>
              </a:lnSpc>
            </a:pPr>
            <a:endParaRPr lang="en-NZ" altLang="en-US" sz="2000" b="1">
              <a:latin typeface="Arial" panose="020B0604020202020204" pitchFamily="34" charset="0"/>
            </a:endParaRPr>
          </a:p>
          <a:p>
            <a:pPr eaLnBrk="1" hangingPunct="1">
              <a:lnSpc>
                <a:spcPct val="90000"/>
              </a:lnSpc>
            </a:pPr>
            <a:r>
              <a:rPr lang="en-NZ" altLang="en-US" sz="2000">
                <a:solidFill>
                  <a:srgbClr val="660033"/>
                </a:solidFill>
                <a:latin typeface="Arial" panose="020B0604020202020204" pitchFamily="34" charset="0"/>
              </a:rPr>
              <a:t>OT to give correct answers</a:t>
            </a:r>
          </a:p>
          <a:p>
            <a:pPr eaLnBrk="1" hangingPunct="1">
              <a:lnSpc>
                <a:spcPct val="90000"/>
              </a:lnSpc>
            </a:pPr>
            <a:endParaRPr lang="en-NZ" altLang="en-US" sz="2000">
              <a:solidFill>
                <a:srgbClr val="660033"/>
              </a:solidFill>
              <a:latin typeface="Arial" panose="020B0604020202020204" pitchFamily="34" charset="0"/>
            </a:endParaRPr>
          </a:p>
          <a:p>
            <a:pPr eaLnBrk="1" hangingPunct="1">
              <a:lnSpc>
                <a:spcPct val="90000"/>
              </a:lnSpc>
            </a:pPr>
            <a:r>
              <a:rPr lang="en-NZ" altLang="en-US" sz="2000">
                <a:solidFill>
                  <a:srgbClr val="CC3300"/>
                </a:solidFill>
                <a:latin typeface="Arial" panose="020B0604020202020204" pitchFamily="34" charset="0"/>
              </a:rPr>
              <a:t>Count scores before and after</a:t>
            </a:r>
          </a:p>
          <a:p>
            <a:pPr eaLnBrk="1" hangingPunct="1">
              <a:lnSpc>
                <a:spcPct val="90000"/>
              </a:lnSpc>
            </a:pPr>
            <a:endParaRPr lang="en-NZ" altLang="en-US" sz="2000">
              <a:solidFill>
                <a:srgbClr val="CC3300"/>
              </a:solidFill>
              <a:latin typeface="Arial" panose="020B0604020202020204" pitchFamily="34" charset="0"/>
            </a:endParaRPr>
          </a:p>
          <a:p>
            <a:pPr eaLnBrk="1" hangingPunct="1">
              <a:lnSpc>
                <a:spcPct val="90000"/>
              </a:lnSpc>
            </a:pPr>
            <a:r>
              <a:rPr lang="en-NZ" altLang="en-US" sz="2000">
                <a:solidFill>
                  <a:srgbClr val="FF9900"/>
                </a:solidFill>
                <a:latin typeface="Arial" panose="020B0604020202020204" pitchFamily="34" charset="0"/>
              </a:rPr>
              <a:t>Handover questionnaire to receive certificate</a:t>
            </a:r>
          </a:p>
          <a:p>
            <a:pPr eaLnBrk="1" hangingPunct="1">
              <a:lnSpc>
                <a:spcPct val="90000"/>
              </a:lnSpc>
            </a:pPr>
            <a:endParaRPr lang="en-NZ" altLang="en-US" sz="2000">
              <a:solidFill>
                <a:srgbClr val="FF9900"/>
              </a:solidFill>
              <a:latin typeface="Arial" panose="020B0604020202020204" pitchFamily="34" charset="0"/>
            </a:endParaRPr>
          </a:p>
          <a:p>
            <a:pPr eaLnBrk="1" hangingPunct="1">
              <a:lnSpc>
                <a:spcPct val="90000"/>
              </a:lnSpc>
            </a:pPr>
            <a:endParaRPr lang="en-GB" altLang="en-US" sz="20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9E0D388-D6B0-4EF0-8AB9-5983F6541943}"/>
              </a:ext>
            </a:extLst>
          </p:cNvPr>
          <p:cNvSpPr>
            <a:spLocks noGrp="1"/>
          </p:cNvSpPr>
          <p:nvPr>
            <p:ph type="title" idx="4294967295"/>
          </p:nvPr>
        </p:nvSpPr>
        <p:spPr bwMode="auto">
          <a:xfrm>
            <a:off x="468313" y="2205038"/>
            <a:ext cx="8229600" cy="1143000"/>
          </a:xfrm>
        </p:spPr>
        <p:txBody>
          <a:bodyPr wrap="square" lIns="91440" tIns="45720" rIns="91440" bIns="45720" numCol="1" anchorCtr="0" compatLnSpc="1">
            <a:prstTxWarp prst="textNoShape">
              <a:avLst/>
            </a:prstTxWarp>
            <a:normAutofit fontScale="90000"/>
          </a:bodyPr>
          <a:lstStyle/>
          <a:p>
            <a:pPr eaLnBrk="1" hangingPunct="1">
              <a:defRPr/>
            </a:pPr>
            <a:r>
              <a:rPr lang="en-NZ" sz="3700">
                <a:ln>
                  <a:noFill/>
                </a:ln>
                <a:solidFill>
                  <a:schemeClr val="accent1"/>
                </a:solidFill>
                <a:effectLst/>
                <a:latin typeface="Lucida Sans" pitchFamily="34" charset="0"/>
              </a:rPr>
              <a:t>Example of Training</a:t>
            </a:r>
            <a:br>
              <a:rPr lang="en-NZ" sz="3700">
                <a:ln>
                  <a:noFill/>
                </a:ln>
                <a:solidFill>
                  <a:schemeClr val="accent1"/>
                </a:solidFill>
                <a:effectLst/>
                <a:latin typeface="Lucida Sans" pitchFamily="34" charset="0"/>
              </a:rPr>
            </a:br>
            <a:r>
              <a:rPr lang="en-NZ" sz="3700">
                <a:ln>
                  <a:noFill/>
                </a:ln>
                <a:solidFill>
                  <a:schemeClr val="accent1"/>
                </a:solidFill>
                <a:effectLst/>
                <a:latin typeface="Lucida Sans" pitchFamily="34" charset="0"/>
              </a:rPr>
              <a:t>Session 1</a:t>
            </a:r>
            <a:br>
              <a:rPr lang="en-NZ" sz="3700">
                <a:ln>
                  <a:noFill/>
                </a:ln>
                <a:solidFill>
                  <a:schemeClr val="accent1"/>
                </a:solidFill>
                <a:effectLst/>
                <a:latin typeface="Lucida Sans" pitchFamily="34" charset="0"/>
              </a:rPr>
            </a:br>
            <a:r>
              <a:rPr lang="en-NZ" sz="2400">
                <a:ln>
                  <a:noFill/>
                </a:ln>
                <a:solidFill>
                  <a:schemeClr val="accent1"/>
                </a:solidFill>
                <a:effectLst/>
                <a:latin typeface="Lucida Sans" pitchFamily="34" charset="0"/>
              </a:rPr>
              <a:t>All examples of training were designed for trainees working in a DHB Community Setting</a:t>
            </a:r>
            <a:endParaRPr lang="en-GB" sz="2400">
              <a:ln>
                <a:noFill/>
              </a:ln>
              <a:solidFill>
                <a:schemeClr val="accent1"/>
              </a:solidFill>
              <a:effectLst/>
              <a:latin typeface="Lucida Sans"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F33C419-433B-4CD9-BA8A-2261409E3090}"/>
              </a:ext>
            </a:extLst>
          </p:cNvPr>
          <p:cNvSpPr>
            <a:spLocks noGrp="1"/>
          </p:cNvSpPr>
          <p:nvPr>
            <p:ph type="title" idx="4294967295"/>
          </p:nvPr>
        </p:nvSpPr>
        <p:spPr bwMode="auto">
          <a:xfrm>
            <a:off x="611188" y="2276475"/>
            <a:ext cx="8229600" cy="1143000"/>
          </a:xfrm>
        </p:spPr>
        <p:txBody>
          <a:bodyPr wrap="square" lIns="91440" tIns="45720" rIns="91440" bIns="45720" numCol="1" anchorCtr="0" compatLnSpc="1">
            <a:prstTxWarp prst="textNoShape">
              <a:avLst/>
            </a:prstTxWarp>
            <a:normAutofit fontScale="90000"/>
          </a:bodyPr>
          <a:lstStyle/>
          <a:p>
            <a:pPr eaLnBrk="1" hangingPunct="1">
              <a:defRPr/>
            </a:pPr>
            <a:r>
              <a:rPr lang="en-NZ" sz="3700">
                <a:ln>
                  <a:noFill/>
                </a:ln>
                <a:solidFill>
                  <a:schemeClr val="accent1"/>
                </a:solidFill>
                <a:effectLst/>
                <a:latin typeface="Lucida Sans" pitchFamily="34" charset="0"/>
              </a:rPr>
              <a:t>Example of Training </a:t>
            </a:r>
            <a:br>
              <a:rPr lang="en-NZ" sz="3700">
                <a:ln>
                  <a:noFill/>
                </a:ln>
                <a:solidFill>
                  <a:schemeClr val="accent1"/>
                </a:solidFill>
                <a:effectLst/>
                <a:latin typeface="Lucida Sans" pitchFamily="34" charset="0"/>
              </a:rPr>
            </a:br>
            <a:r>
              <a:rPr lang="en-NZ" sz="3700">
                <a:ln>
                  <a:noFill/>
                </a:ln>
                <a:solidFill>
                  <a:schemeClr val="accent1"/>
                </a:solidFill>
                <a:effectLst/>
                <a:latin typeface="Lucida Sans" pitchFamily="34" charset="0"/>
              </a:rPr>
              <a:t>Session2</a:t>
            </a:r>
            <a:endParaRPr lang="en-GB" sz="3700">
              <a:ln>
                <a:noFill/>
              </a:ln>
              <a:solidFill>
                <a:schemeClr val="accent1"/>
              </a:solidFill>
              <a:effectLst/>
              <a:latin typeface="Lucida Sans"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AB91C85-0F93-4967-8FFA-E2F5A2798E04}"/>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3700" dirty="0">
                <a:ln>
                  <a:noFill/>
                </a:ln>
                <a:solidFill>
                  <a:schemeClr val="accent1"/>
                </a:solidFill>
                <a:effectLst/>
                <a:latin typeface="Lucida Sans" pitchFamily="34" charset="0"/>
              </a:rPr>
              <a:t>Service Accreditation Training</a:t>
            </a:r>
            <a:endParaRPr lang="en-GB" sz="3700" dirty="0">
              <a:ln>
                <a:noFill/>
              </a:ln>
              <a:solidFill>
                <a:schemeClr val="accent1"/>
              </a:solidFill>
              <a:effectLst/>
              <a:latin typeface="Lucida Sans" pitchFamily="34" charset="0"/>
            </a:endParaRPr>
          </a:p>
        </p:txBody>
      </p:sp>
      <p:pic>
        <p:nvPicPr>
          <p:cNvPr id="56323" name="Picture 5" descr="bd20072_.wmf">
            <a:extLst>
              <a:ext uri="{FF2B5EF4-FFF2-40B4-BE49-F238E27FC236}">
                <a16:creationId xmlns:a16="http://schemas.microsoft.com/office/drawing/2014/main" id="{51AB653D-71CD-44AE-9D10-4DE88ABF4E1E}"/>
              </a:ext>
            </a:extLst>
          </p:cNvPr>
          <p:cNvPicPr>
            <a:picLocks noGrp="1" noChangeAspect="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755650" y="2133600"/>
            <a:ext cx="2614613" cy="2879725"/>
          </a:xfrm>
        </p:spPr>
      </p:pic>
      <p:sp>
        <p:nvSpPr>
          <p:cNvPr id="56324" name="Rectangle 4">
            <a:extLst>
              <a:ext uri="{FF2B5EF4-FFF2-40B4-BE49-F238E27FC236}">
                <a16:creationId xmlns:a16="http://schemas.microsoft.com/office/drawing/2014/main" id="{66F6C250-19AF-4440-BA68-CEAC433CE311}"/>
              </a:ext>
            </a:extLst>
          </p:cNvPr>
          <p:cNvSpPr>
            <a:spLocks noChangeArrowheads="1"/>
          </p:cNvSpPr>
          <p:nvPr/>
        </p:nvSpPr>
        <p:spPr bwMode="auto">
          <a:xfrm>
            <a:off x="3635375" y="3357563"/>
            <a:ext cx="5040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NZ" altLang="en-US" sz="2000"/>
              <a:t>Session 2</a:t>
            </a:r>
          </a:p>
          <a:p>
            <a:pPr eaLnBrk="1" hangingPunct="1"/>
            <a:endParaRPr lang="en-NZ" altLang="en-US" sz="2000"/>
          </a:p>
          <a:p>
            <a:pPr eaLnBrk="1" hangingPunct="1"/>
            <a:r>
              <a:rPr lang="en-NZ" altLang="en-US" sz="2000"/>
              <a:t>Administrative and Practical Component</a:t>
            </a:r>
            <a:endParaRPr lang="en-GB" altLang="en-US"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5230-1F08-4BD3-900D-5590F9E93110}"/>
              </a:ext>
            </a:extLst>
          </p:cNvPr>
          <p:cNvSpPr>
            <a:spLocks noGrp="1"/>
          </p:cNvSpPr>
          <p:nvPr>
            <p:ph type="title" idx="4294967295"/>
          </p:nvPr>
        </p:nvSpPr>
        <p:spPr/>
        <p:txBody>
          <a:bodyPr/>
          <a:lstStyle/>
          <a:p>
            <a:pPr eaLnBrk="1" fontAlgn="auto" hangingPunct="1">
              <a:spcAft>
                <a:spcPts val="0"/>
              </a:spcAft>
              <a:defRPr/>
            </a:pPr>
            <a:r>
              <a:rPr lang="en-US" dirty="0">
                <a:solidFill>
                  <a:schemeClr val="tx1"/>
                </a:solidFill>
                <a:latin typeface="+mj-lt"/>
              </a:rPr>
              <a:t>Learning Objectives</a:t>
            </a:r>
            <a:endParaRPr lang="en-NZ" dirty="0">
              <a:solidFill>
                <a:schemeClr val="tx1"/>
              </a:solidFill>
              <a:latin typeface="+mj-lt"/>
            </a:endParaRPr>
          </a:p>
        </p:txBody>
      </p:sp>
      <p:sp>
        <p:nvSpPr>
          <p:cNvPr id="3" name="Content Placeholder 2">
            <a:extLst>
              <a:ext uri="{FF2B5EF4-FFF2-40B4-BE49-F238E27FC236}">
                <a16:creationId xmlns:a16="http://schemas.microsoft.com/office/drawing/2014/main" id="{8E5E157E-0816-4FB2-ABE1-053257915C86}"/>
              </a:ext>
            </a:extLst>
          </p:cNvPr>
          <p:cNvSpPr>
            <a:spLocks noGrp="1"/>
          </p:cNvSpPr>
          <p:nvPr>
            <p:ph idx="4294967295"/>
          </p:nvPr>
        </p:nvSpPr>
        <p:spPr/>
        <p:txBody>
          <a:bodyPr/>
          <a:lstStyle/>
          <a:p>
            <a:pPr eaLnBrk="1" hangingPunct="1"/>
            <a:endParaRPr lang="en-US" altLang="en-US">
              <a:latin typeface="Book Antiqua" panose="02040602050305030304" pitchFamily="18" charset="0"/>
            </a:endParaRPr>
          </a:p>
          <a:p>
            <a:pPr eaLnBrk="1" hangingPunct="1"/>
            <a:r>
              <a:rPr lang="en-US" altLang="en-US">
                <a:latin typeface="Book Antiqua" panose="02040602050305030304" pitchFamily="18" charset="0"/>
              </a:rPr>
              <a:t>To be competent with documentation and communication processes for the recommendation and application for equipment</a:t>
            </a:r>
          </a:p>
          <a:p>
            <a:pPr eaLnBrk="1" hangingPunct="1">
              <a:buFont typeface="Wingdings 2" panose="05020102010507070707" pitchFamily="18" charset="2"/>
              <a:buNone/>
            </a:pPr>
            <a:endParaRPr lang="en-NZ" altLang="en-US">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513D658-717E-4C02-BB3E-06A40B01C520}"/>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3700">
                <a:ln>
                  <a:noFill/>
                </a:ln>
                <a:solidFill>
                  <a:schemeClr val="accent1"/>
                </a:solidFill>
                <a:effectLst/>
                <a:latin typeface="Lucida Sans" pitchFamily="34" charset="0"/>
              </a:rPr>
              <a:t>MoH List Equipment Form</a:t>
            </a:r>
            <a:endParaRPr lang="en-GB" sz="3700">
              <a:ln>
                <a:noFill/>
              </a:ln>
              <a:solidFill>
                <a:schemeClr val="accent1"/>
              </a:solidFill>
              <a:effectLst/>
              <a:latin typeface="Lucida Sans" pitchFamily="34" charset="0"/>
            </a:endParaRPr>
          </a:p>
        </p:txBody>
      </p:sp>
      <p:sp>
        <p:nvSpPr>
          <p:cNvPr id="58371" name="Rectangle 3">
            <a:extLst>
              <a:ext uri="{FF2B5EF4-FFF2-40B4-BE49-F238E27FC236}">
                <a16:creationId xmlns:a16="http://schemas.microsoft.com/office/drawing/2014/main" id="{520A262B-09CF-4D34-8878-962C1D530486}"/>
              </a:ext>
            </a:extLst>
          </p:cNvPr>
          <p:cNvSpPr>
            <a:spLocks noGrp="1"/>
          </p:cNvSpPr>
          <p:nvPr>
            <p:ph type="body" idx="4294967295"/>
          </p:nvPr>
        </p:nvSpPr>
        <p:spPr/>
        <p:txBody>
          <a:bodyPr/>
          <a:lstStyle/>
          <a:p>
            <a:pPr eaLnBrk="1" hangingPunct="1"/>
            <a:r>
              <a:rPr lang="en-NZ" altLang="en-US">
                <a:latin typeface="Book Antiqua" panose="02040602050305030304" pitchFamily="18" charset="0"/>
              </a:rPr>
              <a:t>All information must be completed and all boxes checked</a:t>
            </a:r>
          </a:p>
          <a:p>
            <a:pPr eaLnBrk="1" hangingPunct="1"/>
            <a:r>
              <a:rPr lang="en-NZ" altLang="en-US">
                <a:latin typeface="Book Antiqua" panose="02040602050305030304" pitchFamily="18" charset="0"/>
              </a:rPr>
              <a:t>Fax or e-mail MoH List Equipment form to relevant EMS provider (Accessable or Enable)</a:t>
            </a:r>
          </a:p>
          <a:p>
            <a:pPr eaLnBrk="1" hangingPunct="1"/>
            <a:r>
              <a:rPr lang="en-NZ" altLang="en-US">
                <a:latin typeface="Book Antiqua" panose="02040602050305030304" pitchFamily="18" charset="0"/>
              </a:rPr>
              <a:t>Keep a copy of the application form in the clinical file or record</a:t>
            </a:r>
          </a:p>
          <a:p>
            <a:pPr eaLnBrk="1" hangingPunct="1"/>
            <a:r>
              <a:rPr lang="en-NZ" altLang="en-US">
                <a:latin typeface="Book Antiqua" panose="02040602050305030304" pitchFamily="18" charset="0"/>
              </a:rPr>
              <a:t>Document application for equipment in the clinical record and ensure you list your rationale </a:t>
            </a:r>
          </a:p>
          <a:p>
            <a:pPr eaLnBrk="1" hangingPunct="1">
              <a:buFont typeface="Wingdings 2" panose="05020102010507070707" pitchFamily="18" charset="2"/>
              <a:buNone/>
            </a:pPr>
            <a:endParaRPr lang="en-NZ" altLang="en-US">
              <a:latin typeface="Book Antiqua" panose="0204060205030503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2922837-9D11-41AF-9570-180F7580D726}"/>
              </a:ext>
            </a:extLst>
          </p:cNvPr>
          <p:cNvSpPr>
            <a:spLocks noChangeArrowheads="1"/>
          </p:cNvSpPr>
          <p:nvPr/>
        </p:nvSpPr>
        <p:spPr bwMode="auto">
          <a:xfrm>
            <a:off x="11113" y="260350"/>
            <a:ext cx="262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NZ" altLang="en-US" sz="2400" b="1"/>
              <a:t>MoH List </a:t>
            </a:r>
          </a:p>
          <a:p>
            <a:pPr algn="ctr" eaLnBrk="1" hangingPunct="1"/>
            <a:r>
              <a:rPr lang="en-NZ" altLang="en-US" sz="2400" b="1"/>
              <a:t>Equipment Form</a:t>
            </a:r>
          </a:p>
          <a:p>
            <a:pPr algn="ctr" eaLnBrk="1" hangingPunct="1"/>
            <a:r>
              <a:rPr lang="en-NZ" altLang="en-US" sz="2400" b="1"/>
              <a:t>Accessable</a:t>
            </a:r>
            <a:endParaRPr lang="en-GB" altLang="en-US" sz="2400" b="1"/>
          </a:p>
        </p:txBody>
      </p:sp>
      <p:sp>
        <p:nvSpPr>
          <p:cNvPr id="59395" name="Rectangle 5">
            <a:extLst>
              <a:ext uri="{FF2B5EF4-FFF2-40B4-BE49-F238E27FC236}">
                <a16:creationId xmlns:a16="http://schemas.microsoft.com/office/drawing/2014/main" id="{B7C11CD2-97FD-410D-8E78-7CF57FD35171}"/>
              </a:ext>
            </a:extLst>
          </p:cNvPr>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59396" name="Picture 6">
            <a:extLst>
              <a:ext uri="{FF2B5EF4-FFF2-40B4-BE49-F238E27FC236}">
                <a16:creationId xmlns:a16="http://schemas.microsoft.com/office/drawing/2014/main" id="{781E8C09-B096-42B9-8B36-5E5536C92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79" t="16219" r="50145" b="8218"/>
          <a:stretch>
            <a:fillRect/>
          </a:stretch>
        </p:blipFill>
        <p:spPr bwMode="auto">
          <a:xfrm>
            <a:off x="3059113" y="0"/>
            <a:ext cx="5224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a:extLst>
              <a:ext uri="{FF2B5EF4-FFF2-40B4-BE49-F238E27FC236}">
                <a16:creationId xmlns:a16="http://schemas.microsoft.com/office/drawing/2014/main" id="{09D4F2D3-3827-420B-A394-12A27A260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83" t="16243" r="50990" b="7715"/>
          <a:stretch>
            <a:fillRect/>
          </a:stretch>
        </p:blipFill>
        <p:spPr bwMode="auto">
          <a:xfrm>
            <a:off x="3203575" y="188913"/>
            <a:ext cx="48768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6">
            <a:extLst>
              <a:ext uri="{FF2B5EF4-FFF2-40B4-BE49-F238E27FC236}">
                <a16:creationId xmlns:a16="http://schemas.microsoft.com/office/drawing/2014/main" id="{2A96FD9C-ED07-4A58-B9E7-7081DC2D04B6}"/>
              </a:ext>
            </a:extLst>
          </p:cNvPr>
          <p:cNvSpPr>
            <a:spLocks noChangeArrowheads="1"/>
          </p:cNvSpPr>
          <p:nvPr/>
        </p:nvSpPr>
        <p:spPr bwMode="auto">
          <a:xfrm>
            <a:off x="250825" y="404813"/>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NZ" altLang="en-US" sz="2400" b="1"/>
              <a:t>MoH List </a:t>
            </a:r>
          </a:p>
          <a:p>
            <a:pPr algn="ctr" eaLnBrk="1" hangingPunct="1"/>
            <a:r>
              <a:rPr lang="en-NZ" altLang="en-US" sz="2400" b="1"/>
              <a:t>Equipment Form</a:t>
            </a:r>
          </a:p>
          <a:p>
            <a:pPr algn="ctr" eaLnBrk="1" hangingPunct="1"/>
            <a:r>
              <a:rPr lang="en-NZ" altLang="en-US" sz="2400" b="1"/>
              <a:t>Enable</a:t>
            </a:r>
            <a:endParaRPr lang="en-GB" altLang="en-US" sz="2400"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96F8E26-0245-4931-A44F-23E4F47BA7E8}"/>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a:ln>
                  <a:noFill/>
                </a:ln>
                <a:solidFill>
                  <a:schemeClr val="accent1"/>
                </a:solidFill>
                <a:effectLst/>
                <a:latin typeface="Lucida Sans" pitchFamily="34" charset="0"/>
              </a:rPr>
              <a:t>Equipment Information Form</a:t>
            </a:r>
            <a:endParaRPr lang="en-GB">
              <a:ln>
                <a:noFill/>
              </a:ln>
              <a:solidFill>
                <a:schemeClr val="accent1"/>
              </a:solidFill>
              <a:effectLst/>
              <a:latin typeface="Lucida Sans" pitchFamily="34" charset="0"/>
            </a:endParaRPr>
          </a:p>
        </p:txBody>
      </p:sp>
      <p:sp>
        <p:nvSpPr>
          <p:cNvPr id="61443" name="Rectangle 3">
            <a:extLst>
              <a:ext uri="{FF2B5EF4-FFF2-40B4-BE49-F238E27FC236}">
                <a16:creationId xmlns:a16="http://schemas.microsoft.com/office/drawing/2014/main" id="{5BB22AE6-AC84-43EA-919E-84E19BE66ABB}"/>
              </a:ext>
            </a:extLst>
          </p:cNvPr>
          <p:cNvSpPr>
            <a:spLocks noGrp="1"/>
          </p:cNvSpPr>
          <p:nvPr>
            <p:ph type="body" idx="4294967295"/>
          </p:nvPr>
        </p:nvSpPr>
        <p:spPr/>
        <p:txBody>
          <a:bodyPr/>
          <a:lstStyle/>
          <a:p>
            <a:pPr eaLnBrk="1" hangingPunct="1"/>
            <a:r>
              <a:rPr lang="en-NZ" altLang="en-US">
                <a:latin typeface="Book Antiqua" panose="02040602050305030304" pitchFamily="18" charset="0"/>
              </a:rPr>
              <a:t>Client must sign 2 copies.  </a:t>
            </a:r>
          </a:p>
          <a:p>
            <a:pPr eaLnBrk="1" hangingPunct="1">
              <a:buFont typeface="Wingdings 2" panose="05020102010507070707" pitchFamily="18" charset="2"/>
              <a:buNone/>
            </a:pPr>
            <a:endParaRPr lang="en-NZ" altLang="en-US">
              <a:latin typeface="Book Antiqua" panose="02040602050305030304" pitchFamily="18" charset="0"/>
            </a:endParaRPr>
          </a:p>
          <a:p>
            <a:pPr eaLnBrk="1" hangingPunct="1"/>
            <a:r>
              <a:rPr lang="en-NZ" altLang="en-US">
                <a:latin typeface="Book Antiqua" panose="02040602050305030304" pitchFamily="18" charset="0"/>
              </a:rPr>
              <a:t>This is a legal authorisation from the client to allow you to apply for the equipment</a:t>
            </a:r>
          </a:p>
          <a:p>
            <a:pPr eaLnBrk="1" hangingPunct="1"/>
            <a:endParaRPr lang="en-NZ" altLang="en-US">
              <a:latin typeface="Book Antiqua" panose="02040602050305030304" pitchFamily="18" charset="0"/>
            </a:endParaRPr>
          </a:p>
          <a:p>
            <a:pPr eaLnBrk="1" hangingPunct="1"/>
            <a:r>
              <a:rPr lang="en-NZ" altLang="en-US">
                <a:latin typeface="Book Antiqua" panose="02040602050305030304" pitchFamily="18" charset="0"/>
              </a:rPr>
              <a:t>A copy must be kept in the clinical record</a:t>
            </a:r>
          </a:p>
          <a:p>
            <a:pPr eaLnBrk="1" hangingPunct="1"/>
            <a:endParaRPr lang="en-NZ" altLang="en-US">
              <a:latin typeface="Book Antiqua" panose="02040602050305030304" pitchFamily="18" charset="0"/>
            </a:endParaRPr>
          </a:p>
          <a:p>
            <a:pPr eaLnBrk="1" hangingPunct="1"/>
            <a:r>
              <a:rPr lang="en-NZ" altLang="en-US">
                <a:latin typeface="Book Antiqua" panose="02040602050305030304" pitchFamily="18" charset="0"/>
              </a:rPr>
              <a:t>Client also retains a copy for their own records</a:t>
            </a:r>
            <a:endParaRPr lang="en-GB" altLang="en-US">
              <a:latin typeface="Book Antiqua" panose="0204060205030503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C350A6C-6671-4FB7-8D15-2EEAF4AAA38F}"/>
              </a:ext>
            </a:extLst>
          </p:cNvPr>
          <p:cNvSpPr>
            <a:spLocks noChangeArrowheads="1"/>
          </p:cNvSpPr>
          <p:nvPr/>
        </p:nvSpPr>
        <p:spPr bwMode="auto">
          <a:xfrm>
            <a:off x="250825" y="188913"/>
            <a:ext cx="1944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NZ" altLang="en-US" sz="2400" b="1">
                <a:solidFill>
                  <a:schemeClr val="accent1"/>
                </a:solidFill>
              </a:rPr>
              <a:t>Equipment Information </a:t>
            </a:r>
          </a:p>
          <a:p>
            <a:pPr algn="ctr" eaLnBrk="1" hangingPunct="1"/>
            <a:r>
              <a:rPr lang="en-NZ" altLang="en-US" sz="2400" b="1">
                <a:solidFill>
                  <a:schemeClr val="accent1"/>
                </a:solidFill>
              </a:rPr>
              <a:t>Form</a:t>
            </a:r>
            <a:endParaRPr lang="en-GB" altLang="en-US" sz="2400" b="1">
              <a:solidFill>
                <a:schemeClr val="accent1"/>
              </a:solidFill>
            </a:endParaRPr>
          </a:p>
        </p:txBody>
      </p:sp>
      <p:sp>
        <p:nvSpPr>
          <p:cNvPr id="62467" name="Rectangle 5">
            <a:extLst>
              <a:ext uri="{FF2B5EF4-FFF2-40B4-BE49-F238E27FC236}">
                <a16:creationId xmlns:a16="http://schemas.microsoft.com/office/drawing/2014/main" id="{332C234C-35B7-4197-9A3F-6464C4AC89E8}"/>
              </a:ext>
            </a:extLst>
          </p:cNvPr>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2468" name="Rectangle 7">
            <a:extLst>
              <a:ext uri="{FF2B5EF4-FFF2-40B4-BE49-F238E27FC236}">
                <a16:creationId xmlns:a16="http://schemas.microsoft.com/office/drawing/2014/main" id="{2DAA8081-1DD8-4FB0-9F31-DE20890CF47A}"/>
              </a:ext>
            </a:extLst>
          </p:cNvPr>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2469" name="Picture 6">
            <a:extLst>
              <a:ext uri="{FF2B5EF4-FFF2-40B4-BE49-F238E27FC236}">
                <a16:creationId xmlns:a16="http://schemas.microsoft.com/office/drawing/2014/main" id="{F2245DFC-F9CB-4BC3-9AD1-3F130CBC0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642" t="10670" r="25497" b="12369"/>
          <a:stretch>
            <a:fillRect/>
          </a:stretch>
        </p:blipFill>
        <p:spPr bwMode="auto">
          <a:xfrm>
            <a:off x="2268538" y="115888"/>
            <a:ext cx="5618162"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a:extLst>
              <a:ext uri="{FF2B5EF4-FFF2-40B4-BE49-F238E27FC236}">
                <a16:creationId xmlns:a16="http://schemas.microsoft.com/office/drawing/2014/main" id="{C9B55890-10FA-4B5C-9BE1-435019C90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05" t="15944" r="29143" b="8896"/>
          <a:stretch>
            <a:fillRect/>
          </a:stretch>
        </p:blipFill>
        <p:spPr bwMode="auto">
          <a:xfrm>
            <a:off x="3276600" y="0"/>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6">
            <a:extLst>
              <a:ext uri="{FF2B5EF4-FFF2-40B4-BE49-F238E27FC236}">
                <a16:creationId xmlns:a16="http://schemas.microsoft.com/office/drawing/2014/main" id="{D59BA9B0-3E88-4276-A576-BAC52846633B}"/>
              </a:ext>
            </a:extLst>
          </p:cNvPr>
          <p:cNvSpPr>
            <a:spLocks noChangeArrowheads="1"/>
          </p:cNvSpPr>
          <p:nvPr/>
        </p:nvSpPr>
        <p:spPr bwMode="auto">
          <a:xfrm>
            <a:off x="250825" y="549275"/>
            <a:ext cx="2665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NZ" altLang="en-US" sz="2400" b="1">
                <a:solidFill>
                  <a:schemeClr val="accent1"/>
                </a:solidFill>
              </a:rPr>
              <a:t>Equipment Information </a:t>
            </a:r>
          </a:p>
          <a:p>
            <a:pPr eaLnBrk="1" hangingPunct="1"/>
            <a:r>
              <a:rPr lang="en-NZ" altLang="en-US" sz="2400" b="1">
                <a:solidFill>
                  <a:schemeClr val="accent1"/>
                </a:solidFill>
              </a:rPr>
              <a:t>Form</a:t>
            </a:r>
            <a:endParaRPr lang="en-GB" altLang="en-US" sz="2400" b="1">
              <a:solidFill>
                <a:schemeClr val="accen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0C2EC67-3CF2-4586-8B0B-A246DEA244C8}"/>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3700" dirty="0">
                <a:ln>
                  <a:noFill/>
                </a:ln>
                <a:solidFill>
                  <a:schemeClr val="tx1"/>
                </a:solidFill>
                <a:effectLst/>
                <a:latin typeface="Lucida Sans" pitchFamily="34" charset="0"/>
              </a:rPr>
              <a:t>Care and Use of Equipment Form</a:t>
            </a:r>
            <a:endParaRPr lang="en-GB" sz="3700" dirty="0">
              <a:ln>
                <a:noFill/>
              </a:ln>
              <a:solidFill>
                <a:schemeClr val="tx1"/>
              </a:solidFill>
              <a:effectLst/>
              <a:latin typeface="Lucida Sans" pitchFamily="34" charset="0"/>
            </a:endParaRPr>
          </a:p>
        </p:txBody>
      </p:sp>
      <p:sp>
        <p:nvSpPr>
          <p:cNvPr id="64515" name="Rectangle 3">
            <a:extLst>
              <a:ext uri="{FF2B5EF4-FFF2-40B4-BE49-F238E27FC236}">
                <a16:creationId xmlns:a16="http://schemas.microsoft.com/office/drawing/2014/main" id="{BDAE597C-AEA7-498F-BEF7-43CD05ACC890}"/>
              </a:ext>
            </a:extLst>
          </p:cNvPr>
          <p:cNvSpPr>
            <a:spLocks noGrp="1"/>
          </p:cNvSpPr>
          <p:nvPr>
            <p:ph type="body" idx="4294967295"/>
          </p:nvPr>
        </p:nvSpPr>
        <p:spPr/>
        <p:txBody>
          <a:bodyPr/>
          <a:lstStyle/>
          <a:p>
            <a:pPr eaLnBrk="1" hangingPunct="1"/>
            <a:endParaRPr lang="en-NZ" altLang="en-US">
              <a:latin typeface="Book Antiqua" panose="02040602050305030304" pitchFamily="18" charset="0"/>
            </a:endParaRPr>
          </a:p>
          <a:p>
            <a:pPr eaLnBrk="1" hangingPunct="1"/>
            <a:r>
              <a:rPr lang="en-NZ" altLang="en-US">
                <a:latin typeface="Book Antiqua" panose="02040602050305030304" pitchFamily="18" charset="0"/>
              </a:rPr>
              <a:t>Client keeps this form as it has assessor contact details, type of equipment and Accessable or Enable New Zealand contact details in case of repair</a:t>
            </a:r>
            <a:endParaRPr lang="en-GB" altLang="en-US">
              <a:latin typeface="Book Antiqua" panose="0204060205030503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739C8D6-09A5-4441-A87A-FF611139CBF9}"/>
              </a:ext>
            </a:extLst>
          </p:cNvPr>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NZ" sz="3700" dirty="0">
                <a:ln>
                  <a:noFill/>
                </a:ln>
                <a:solidFill>
                  <a:schemeClr val="tx1"/>
                </a:solidFill>
                <a:effectLst/>
                <a:latin typeface="Lucida Sans" pitchFamily="34" charset="0"/>
              </a:rPr>
              <a:t>Service Accreditation </a:t>
            </a:r>
            <a:br>
              <a:rPr lang="en-NZ" sz="3700" dirty="0">
                <a:ln>
                  <a:noFill/>
                </a:ln>
                <a:solidFill>
                  <a:schemeClr val="tx1"/>
                </a:solidFill>
                <a:effectLst/>
                <a:latin typeface="Lucida Sans" pitchFamily="34" charset="0"/>
              </a:rPr>
            </a:br>
            <a:r>
              <a:rPr lang="en-NZ" sz="3700" dirty="0">
                <a:ln>
                  <a:noFill/>
                </a:ln>
                <a:solidFill>
                  <a:schemeClr val="tx1"/>
                </a:solidFill>
                <a:effectLst/>
                <a:latin typeface="Lucida Sans" pitchFamily="34" charset="0"/>
              </a:rPr>
              <a:t>Assessor Training</a:t>
            </a:r>
            <a:endParaRPr lang="en-GB" sz="3700" dirty="0">
              <a:ln>
                <a:noFill/>
              </a:ln>
              <a:solidFill>
                <a:schemeClr val="tx1"/>
              </a:solidFill>
              <a:effectLst/>
              <a:latin typeface="Lucida Sans" pitchFamily="34" charset="0"/>
            </a:endParaRPr>
          </a:p>
        </p:txBody>
      </p:sp>
      <p:pic>
        <p:nvPicPr>
          <p:cNvPr id="10243" name="Picture 5" descr="bd20072_.wmf">
            <a:extLst>
              <a:ext uri="{FF2B5EF4-FFF2-40B4-BE49-F238E27FC236}">
                <a16:creationId xmlns:a16="http://schemas.microsoft.com/office/drawing/2014/main" id="{257D9C8F-A19F-4816-A13B-9B6EE765E362}"/>
              </a:ext>
            </a:extLst>
          </p:cNvPr>
          <p:cNvPicPr>
            <a:picLocks noGrp="1" noChangeAspect="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936750" y="1773238"/>
            <a:ext cx="3987800" cy="4391025"/>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BB0DD92-0880-4B9D-999D-8BAAD29B4A34}"/>
              </a:ext>
            </a:extLst>
          </p:cNvPr>
          <p:cNvSpPr>
            <a:spLocks noChangeArrowheads="1"/>
          </p:cNvSpPr>
          <p:nvPr/>
        </p:nvSpPr>
        <p:spPr bwMode="auto">
          <a:xfrm>
            <a:off x="179388" y="404813"/>
            <a:ext cx="20875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NZ" altLang="en-US" sz="2400" b="1"/>
              <a:t>Care and Use of Equipment Form</a:t>
            </a:r>
            <a:endParaRPr lang="en-GB" altLang="en-US" sz="2400" b="1"/>
          </a:p>
        </p:txBody>
      </p:sp>
      <p:sp>
        <p:nvSpPr>
          <p:cNvPr id="65539" name="Rectangle 5">
            <a:extLst>
              <a:ext uri="{FF2B5EF4-FFF2-40B4-BE49-F238E27FC236}">
                <a16:creationId xmlns:a16="http://schemas.microsoft.com/office/drawing/2014/main" id="{4794E7C1-B395-455E-92A5-7D307A3F8792}"/>
              </a:ext>
            </a:extLst>
          </p:cNvPr>
          <p:cNvSpPr>
            <a:spLocks noChangeArrowheads="1"/>
          </p:cNvSpPr>
          <p:nvPr/>
        </p:nvSpPr>
        <p:spPr bwMode="auto">
          <a:xfrm>
            <a:off x="0" y="132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5540" name="Picture 4">
            <a:extLst>
              <a:ext uri="{FF2B5EF4-FFF2-40B4-BE49-F238E27FC236}">
                <a16:creationId xmlns:a16="http://schemas.microsoft.com/office/drawing/2014/main" id="{904BE297-3099-4E19-8072-D9C1EDDBF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643" t="10670" r="26883" b="12369"/>
          <a:stretch>
            <a:fillRect/>
          </a:stretch>
        </p:blipFill>
        <p:spPr bwMode="auto">
          <a:xfrm>
            <a:off x="2555875" y="188913"/>
            <a:ext cx="49498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22F88600-BD5C-4EB7-94F5-E30F773BB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334" t="16278" r="28427" b="10420"/>
          <a:stretch>
            <a:fillRect/>
          </a:stretch>
        </p:blipFill>
        <p:spPr bwMode="auto">
          <a:xfrm>
            <a:off x="2987675" y="0"/>
            <a:ext cx="518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a:extLst>
              <a:ext uri="{FF2B5EF4-FFF2-40B4-BE49-F238E27FC236}">
                <a16:creationId xmlns:a16="http://schemas.microsoft.com/office/drawing/2014/main" id="{2ECEE178-8581-4FF9-86AA-371469C358C9}"/>
              </a:ext>
            </a:extLst>
          </p:cNvPr>
          <p:cNvSpPr>
            <a:spLocks noChangeArrowheads="1"/>
          </p:cNvSpPr>
          <p:nvPr/>
        </p:nvSpPr>
        <p:spPr bwMode="auto">
          <a:xfrm>
            <a:off x="179388" y="620713"/>
            <a:ext cx="3024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NZ" altLang="en-US" sz="2400" b="1"/>
              <a:t>Care and Use of Equipment Form</a:t>
            </a:r>
            <a:endParaRPr lang="en-GB" altLang="en-US" sz="24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6307644-E6F0-4013-8871-0980B5A72A37}"/>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dirty="0">
                <a:ln>
                  <a:noFill/>
                </a:ln>
                <a:solidFill>
                  <a:schemeClr val="tx1"/>
                </a:solidFill>
                <a:effectLst/>
                <a:latin typeface="Lucida Sans" pitchFamily="34" charset="0"/>
              </a:rPr>
              <a:t>Notification of Approval</a:t>
            </a:r>
            <a:endParaRPr lang="en-GB" dirty="0">
              <a:ln>
                <a:noFill/>
              </a:ln>
              <a:solidFill>
                <a:schemeClr val="tx1"/>
              </a:solidFill>
              <a:effectLst/>
              <a:latin typeface="Lucida Sans" pitchFamily="34" charset="0"/>
            </a:endParaRPr>
          </a:p>
        </p:txBody>
      </p:sp>
      <p:sp>
        <p:nvSpPr>
          <p:cNvPr id="67587" name="Rectangle 3">
            <a:extLst>
              <a:ext uri="{FF2B5EF4-FFF2-40B4-BE49-F238E27FC236}">
                <a16:creationId xmlns:a16="http://schemas.microsoft.com/office/drawing/2014/main" id="{618C1342-32E4-496F-B48C-CEC19A682472}"/>
              </a:ext>
            </a:extLst>
          </p:cNvPr>
          <p:cNvSpPr>
            <a:spLocks noGrp="1"/>
          </p:cNvSpPr>
          <p:nvPr>
            <p:ph type="body" idx="4294967295"/>
          </p:nvPr>
        </p:nvSpPr>
        <p:spPr/>
        <p:txBody>
          <a:bodyPr/>
          <a:lstStyle/>
          <a:p>
            <a:pPr eaLnBrk="1" hangingPunct="1"/>
            <a:r>
              <a:rPr lang="en-NZ" altLang="en-US">
                <a:latin typeface="Book Antiqua" panose="02040602050305030304" pitchFamily="18" charset="0"/>
              </a:rPr>
              <a:t>You will receive notification of approval for equipment within 20 working days</a:t>
            </a:r>
          </a:p>
          <a:p>
            <a:pPr eaLnBrk="1" hangingPunct="1"/>
            <a:endParaRPr lang="en-NZ" altLang="en-US">
              <a:latin typeface="Book Antiqua" panose="02040602050305030304" pitchFamily="18" charset="0"/>
            </a:endParaRPr>
          </a:p>
          <a:p>
            <a:pPr eaLnBrk="1" hangingPunct="1"/>
            <a:r>
              <a:rPr lang="en-NZ" altLang="en-US">
                <a:latin typeface="Book Antiqua" panose="02040602050305030304" pitchFamily="18" charset="0"/>
              </a:rPr>
              <a:t>If you do not receive notification within the week assume Accessable or Enable New Zealand did not receive your application and phone them and resend if indicated</a:t>
            </a:r>
            <a:endParaRPr lang="en-GB" altLang="en-US">
              <a:latin typeface="Book Antiqua" panose="02040602050305030304" pitchFamily="18" charset="0"/>
            </a:endParaRPr>
          </a:p>
          <a:p>
            <a:pPr eaLnBrk="1" hangingPunct="1"/>
            <a:endParaRPr lang="en-GB" altLang="en-US">
              <a:latin typeface="Book Antiqua" panose="0204060205030503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AFF1224-1517-4823-B79D-CE8C4D16B1EA}"/>
              </a:ext>
            </a:extLst>
          </p:cNvPr>
          <p:cNvSpPr>
            <a:spLocks noGrp="1"/>
          </p:cNvSpPr>
          <p:nvPr>
            <p:ph type="title" idx="4294967295"/>
          </p:nvPr>
        </p:nvSpPr>
        <p:spPr bwMode="auto">
          <a:xfrm>
            <a:off x="395288" y="2060575"/>
            <a:ext cx="8229600" cy="1143000"/>
          </a:xfrm>
        </p:spPr>
        <p:txBody>
          <a:bodyPr wrap="square" lIns="91440" tIns="45720" rIns="91440" bIns="45720" numCol="1" anchorCtr="0" compatLnSpc="1">
            <a:prstTxWarp prst="textNoShape">
              <a:avLst/>
            </a:prstTxWarp>
            <a:normAutofit fontScale="90000"/>
          </a:bodyPr>
          <a:lstStyle/>
          <a:p>
            <a:pPr eaLnBrk="1" hangingPunct="1">
              <a:defRPr/>
            </a:pPr>
            <a:r>
              <a:rPr lang="en-NZ" sz="3700">
                <a:ln>
                  <a:noFill/>
                </a:ln>
                <a:solidFill>
                  <a:schemeClr val="accent1"/>
                </a:solidFill>
                <a:effectLst/>
                <a:latin typeface="Lucida Sans" pitchFamily="34" charset="0"/>
              </a:rPr>
              <a:t>Example of Training</a:t>
            </a:r>
            <a:br>
              <a:rPr lang="en-NZ" sz="3700">
                <a:ln>
                  <a:noFill/>
                </a:ln>
                <a:solidFill>
                  <a:schemeClr val="accent1"/>
                </a:solidFill>
                <a:effectLst/>
                <a:latin typeface="Lucida Sans" pitchFamily="34" charset="0"/>
              </a:rPr>
            </a:br>
            <a:br>
              <a:rPr lang="en-NZ" sz="3700">
                <a:ln>
                  <a:noFill/>
                </a:ln>
                <a:solidFill>
                  <a:schemeClr val="accent1"/>
                </a:solidFill>
                <a:effectLst/>
                <a:latin typeface="Lucida Sans" pitchFamily="34" charset="0"/>
              </a:rPr>
            </a:br>
            <a:r>
              <a:rPr lang="en-NZ" sz="3700">
                <a:ln>
                  <a:noFill/>
                </a:ln>
                <a:solidFill>
                  <a:schemeClr val="accent1"/>
                </a:solidFill>
                <a:effectLst/>
                <a:latin typeface="Lucida Sans" pitchFamily="34" charset="0"/>
              </a:rPr>
              <a:t>Session3 </a:t>
            </a:r>
            <a:br>
              <a:rPr lang="en-NZ" sz="3700">
                <a:ln>
                  <a:noFill/>
                </a:ln>
                <a:solidFill>
                  <a:schemeClr val="accent1"/>
                </a:solidFill>
                <a:effectLst/>
                <a:latin typeface="Lucida Sans" pitchFamily="34" charset="0"/>
              </a:rPr>
            </a:br>
            <a:br>
              <a:rPr lang="en-NZ" sz="3700">
                <a:ln>
                  <a:noFill/>
                </a:ln>
                <a:solidFill>
                  <a:schemeClr val="accent1"/>
                </a:solidFill>
                <a:effectLst/>
                <a:latin typeface="Lucida Sans" pitchFamily="34" charset="0"/>
              </a:rPr>
            </a:br>
            <a:r>
              <a:rPr lang="en-NZ" sz="3700">
                <a:ln>
                  <a:noFill/>
                </a:ln>
                <a:solidFill>
                  <a:schemeClr val="accent1"/>
                </a:solidFill>
                <a:effectLst/>
                <a:latin typeface="Lucida Sans" pitchFamily="34" charset="0"/>
              </a:rPr>
              <a:t>Therapy Assistants</a:t>
            </a:r>
            <a:endParaRPr lang="en-GB" sz="3700">
              <a:ln>
                <a:noFill/>
              </a:ln>
              <a:solidFill>
                <a:schemeClr val="accent1"/>
              </a:solidFill>
              <a:effectLst/>
              <a:latin typeface="Lucida Sans"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FAD3E1E1-EE89-4F13-9B0F-128816BEA254}"/>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3700" dirty="0">
                <a:ln>
                  <a:noFill/>
                </a:ln>
                <a:solidFill>
                  <a:schemeClr val="accent1"/>
                </a:solidFill>
                <a:effectLst/>
                <a:latin typeface="Lucida Sans" pitchFamily="34" charset="0"/>
              </a:rPr>
              <a:t>Service Accreditation Training</a:t>
            </a:r>
            <a:endParaRPr lang="en-GB" sz="3700" dirty="0">
              <a:ln>
                <a:noFill/>
              </a:ln>
              <a:solidFill>
                <a:schemeClr val="accent1"/>
              </a:solidFill>
              <a:effectLst/>
              <a:latin typeface="Lucida Sans" pitchFamily="34" charset="0"/>
            </a:endParaRPr>
          </a:p>
        </p:txBody>
      </p:sp>
      <p:pic>
        <p:nvPicPr>
          <p:cNvPr id="69635" name="Picture 8" descr="MC900319626">
            <a:extLst>
              <a:ext uri="{FF2B5EF4-FFF2-40B4-BE49-F238E27FC236}">
                <a16:creationId xmlns:a16="http://schemas.microsoft.com/office/drawing/2014/main" id="{2959D68D-1661-4081-9D1B-D609864C5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597025"/>
            <a:ext cx="3384550" cy="3311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6B0ACE42-E064-4F75-BCCD-FAB7218261B0}"/>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dirty="0">
                <a:ln>
                  <a:noFill/>
                </a:ln>
                <a:solidFill>
                  <a:schemeClr val="tx1"/>
                </a:solidFill>
                <a:effectLst/>
                <a:latin typeface="Lucida Sans" pitchFamily="34" charset="0"/>
              </a:rPr>
              <a:t>Learning Outcomes</a:t>
            </a:r>
            <a:endParaRPr lang="en-GB" dirty="0">
              <a:ln>
                <a:noFill/>
              </a:ln>
              <a:solidFill>
                <a:schemeClr val="tx1"/>
              </a:solidFill>
              <a:effectLst/>
              <a:latin typeface="Lucida Sans" pitchFamily="34" charset="0"/>
            </a:endParaRPr>
          </a:p>
        </p:txBody>
      </p:sp>
      <p:sp>
        <p:nvSpPr>
          <p:cNvPr id="70659" name="Rectangle 3">
            <a:extLst>
              <a:ext uri="{FF2B5EF4-FFF2-40B4-BE49-F238E27FC236}">
                <a16:creationId xmlns:a16="http://schemas.microsoft.com/office/drawing/2014/main" id="{33BC555B-0B27-457D-ACEE-B069FE4D184C}"/>
              </a:ext>
            </a:extLst>
          </p:cNvPr>
          <p:cNvSpPr>
            <a:spLocks noGrp="1"/>
          </p:cNvSpPr>
          <p:nvPr>
            <p:ph type="body" idx="4294967295"/>
          </p:nvPr>
        </p:nvSpPr>
        <p:spPr/>
        <p:txBody>
          <a:bodyPr/>
          <a:lstStyle/>
          <a:p>
            <a:pPr eaLnBrk="1" hangingPunct="1">
              <a:lnSpc>
                <a:spcPct val="90000"/>
              </a:lnSpc>
            </a:pPr>
            <a:r>
              <a:rPr lang="en-NZ" altLang="en-US" sz="2400">
                <a:latin typeface="Book Antiqua" panose="02040602050305030304" pitchFamily="18" charset="0"/>
              </a:rPr>
              <a:t>Competence in interpreting the Telephone Assessment Tool and implementing the plan</a:t>
            </a:r>
          </a:p>
          <a:p>
            <a:pPr eaLnBrk="1" hangingPunct="1">
              <a:lnSpc>
                <a:spcPct val="90000"/>
              </a:lnSpc>
            </a:pPr>
            <a:r>
              <a:rPr lang="en-NZ" altLang="en-US" sz="2400">
                <a:latin typeface="Book Antiqua" panose="02040602050305030304" pitchFamily="18" charset="0"/>
              </a:rPr>
              <a:t>Understanding of the Risk Tool utilised in the delegation of clients requiring equipment</a:t>
            </a:r>
          </a:p>
          <a:p>
            <a:pPr eaLnBrk="1" hangingPunct="1">
              <a:lnSpc>
                <a:spcPct val="90000"/>
              </a:lnSpc>
            </a:pPr>
            <a:r>
              <a:rPr lang="en-NZ" altLang="en-US" sz="2400">
                <a:latin typeface="Book Antiqua" panose="02040602050305030304" pitchFamily="18" charset="0"/>
              </a:rPr>
              <a:t>Understands the Therapy Assistant roles and responsibilities when applying for Service Accreditation List Equipment </a:t>
            </a:r>
          </a:p>
          <a:p>
            <a:pPr eaLnBrk="1" hangingPunct="1">
              <a:lnSpc>
                <a:spcPct val="90000"/>
              </a:lnSpc>
            </a:pPr>
            <a:r>
              <a:rPr lang="en-NZ" altLang="en-US" sz="2400">
                <a:latin typeface="Book Antiqua" panose="02040602050305030304" pitchFamily="18" charset="0"/>
              </a:rPr>
              <a:t>Competence in completing the Home Visit Process with clients</a:t>
            </a:r>
          </a:p>
          <a:p>
            <a:pPr eaLnBrk="1" hangingPunct="1">
              <a:lnSpc>
                <a:spcPct val="90000"/>
              </a:lnSpc>
            </a:pPr>
            <a:r>
              <a:rPr lang="en-NZ" altLang="en-US" sz="2400">
                <a:latin typeface="Book Antiqua" panose="02040602050305030304" pitchFamily="18" charset="0"/>
              </a:rPr>
              <a:t>Competence with Documentation and Discharge</a:t>
            </a:r>
          </a:p>
          <a:p>
            <a:pPr eaLnBrk="1" hangingPunct="1">
              <a:lnSpc>
                <a:spcPct val="90000"/>
              </a:lnSpc>
            </a:pPr>
            <a:r>
              <a:rPr lang="en-NZ" altLang="en-US" sz="2400">
                <a:latin typeface="Book Antiqua" panose="02040602050305030304" pitchFamily="18" charset="0"/>
              </a:rPr>
              <a:t>Competent communication to Allied Health Professional and engagement in Live Supervision</a:t>
            </a:r>
          </a:p>
          <a:p>
            <a:pPr eaLnBrk="1" hangingPunct="1">
              <a:lnSpc>
                <a:spcPct val="90000"/>
              </a:lnSpc>
            </a:pPr>
            <a:endParaRPr lang="en-GB" altLang="en-US" sz="2400">
              <a:latin typeface="Book Antiqua" panose="02040602050305030304" pitchFamily="18" charset="0"/>
            </a:endParaRPr>
          </a:p>
          <a:p>
            <a:pPr eaLnBrk="1" hangingPunct="1">
              <a:lnSpc>
                <a:spcPct val="90000"/>
              </a:lnSpc>
              <a:buFont typeface="Wingdings 2" panose="05020102010507070707" pitchFamily="18" charset="2"/>
              <a:buNone/>
            </a:pPr>
            <a:endParaRPr lang="en-GB" altLang="en-US" sz="2400">
              <a:latin typeface="Book Antiqua" panose="0204060205030503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a:extLst>
              <a:ext uri="{FF2B5EF4-FFF2-40B4-BE49-F238E27FC236}">
                <a16:creationId xmlns:a16="http://schemas.microsoft.com/office/drawing/2014/main" id="{FCF334EF-6275-4D4C-B724-9B66AD097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04" t="10872" r="3932" b="9392"/>
          <a:stretch>
            <a:fillRect/>
          </a:stretch>
        </p:blipFill>
        <p:spPr bwMode="auto">
          <a:xfrm>
            <a:off x="73025" y="133350"/>
            <a:ext cx="9036050"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6477D052-DFBB-4D23-9975-716F2DF73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90" t="10139" r="5704" b="11604"/>
          <a:stretch>
            <a:fillRect/>
          </a:stretch>
        </p:blipFill>
        <p:spPr bwMode="auto">
          <a:xfrm>
            <a:off x="107950" y="260350"/>
            <a:ext cx="8856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a:extLst>
              <a:ext uri="{FF2B5EF4-FFF2-40B4-BE49-F238E27FC236}">
                <a16:creationId xmlns:a16="http://schemas.microsoft.com/office/drawing/2014/main" id="{7B544064-8D2D-4327-AD4A-354298F4D8F6}"/>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6509" t="10846" r="2351" b="10410"/>
          <a:stretch>
            <a:fillRect/>
          </a:stretch>
        </p:blipFill>
        <p:spPr>
          <a:xfrm>
            <a:off x="-396875" y="-65088"/>
            <a:ext cx="9793288" cy="7105651"/>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a:extLst>
              <a:ext uri="{FF2B5EF4-FFF2-40B4-BE49-F238E27FC236}">
                <a16:creationId xmlns:a16="http://schemas.microsoft.com/office/drawing/2014/main" id="{D6B8A75D-7C12-4BFE-92C3-CE2FE435EAB3}"/>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6506" t="10843" r="4463" b="10542"/>
          <a:stretch>
            <a:fillRect/>
          </a:stretch>
        </p:blipFill>
        <p:spPr>
          <a:xfrm>
            <a:off x="250825" y="92075"/>
            <a:ext cx="8748713" cy="67659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j0185238.jpg">
            <a:extLst>
              <a:ext uri="{FF2B5EF4-FFF2-40B4-BE49-F238E27FC236}">
                <a16:creationId xmlns:a16="http://schemas.microsoft.com/office/drawing/2014/main" id="{B9C6FB25-DA10-4647-AE60-926ADA0648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00188"/>
            <a:ext cx="1560512"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84BEC31-39A0-4264-BD64-1B9AFA63999A}"/>
              </a:ext>
            </a:extLst>
          </p:cNvPr>
          <p:cNvSpPr>
            <a:spLocks noGrp="1"/>
          </p:cNvSpPr>
          <p:nvPr>
            <p:ph type="title" idx="4294967295"/>
          </p:nvPr>
        </p:nvSpPr>
        <p:spPr/>
        <p:txBody>
          <a:bodyPr/>
          <a:lstStyle/>
          <a:p>
            <a:pPr eaLnBrk="1" fontAlgn="auto" hangingPunct="1">
              <a:spcAft>
                <a:spcPts val="0"/>
              </a:spcAft>
              <a:defRPr/>
            </a:pPr>
            <a:r>
              <a:rPr lang="en-US" dirty="0">
                <a:solidFill>
                  <a:schemeClr val="tx1"/>
                </a:solidFill>
                <a:latin typeface="+mj-lt"/>
              </a:rPr>
              <a:t>Improve the client journey</a:t>
            </a:r>
            <a:endParaRPr lang="en-NZ" dirty="0">
              <a:solidFill>
                <a:schemeClr val="tx1"/>
              </a:solidFill>
              <a:latin typeface="+mj-lt"/>
            </a:endParaRPr>
          </a:p>
        </p:txBody>
      </p:sp>
      <p:sp>
        <p:nvSpPr>
          <p:cNvPr id="11268" name="Text Placeholder 5">
            <a:extLst>
              <a:ext uri="{FF2B5EF4-FFF2-40B4-BE49-F238E27FC236}">
                <a16:creationId xmlns:a16="http://schemas.microsoft.com/office/drawing/2014/main" id="{10F66E86-415C-4591-8A85-C2AF21697EE7}"/>
              </a:ext>
            </a:extLst>
          </p:cNvPr>
          <p:cNvSpPr>
            <a:spLocks noGrp="1"/>
          </p:cNvSpPr>
          <p:nvPr>
            <p:ph idx="4294967295"/>
          </p:nvPr>
        </p:nvSpPr>
        <p:spPr>
          <a:xfrm>
            <a:off x="457200" y="1600200"/>
            <a:ext cx="8686800" cy="4708525"/>
          </a:xfrm>
        </p:spPr>
        <p:txBody>
          <a:bodyPr/>
          <a:lstStyle/>
          <a:p>
            <a:pPr eaLnBrk="1" hangingPunct="1">
              <a:buFont typeface="Wingdings 2" panose="05020102010507070707" pitchFamily="18" charset="2"/>
              <a:buNone/>
            </a:pPr>
            <a:r>
              <a:rPr lang="en-US" altLang="en-US" sz="4000">
                <a:latin typeface="Book Antiqua" panose="02040602050305030304" pitchFamily="18" charset="0"/>
              </a:rPr>
              <a:t>          …the right piece of equipment</a:t>
            </a:r>
          </a:p>
          <a:p>
            <a:pPr eaLnBrk="1" hangingPunct="1">
              <a:buFont typeface="Wingdings 2" panose="05020102010507070707" pitchFamily="18" charset="2"/>
              <a:buNone/>
            </a:pPr>
            <a:r>
              <a:rPr lang="en-US" altLang="en-US" sz="4000">
                <a:latin typeface="Book Antiqua" panose="02040602050305030304" pitchFamily="18" charset="0"/>
              </a:rPr>
              <a:t>                      ……. at the right time</a:t>
            </a:r>
          </a:p>
          <a:p>
            <a:pPr eaLnBrk="1" hangingPunct="1">
              <a:buFont typeface="Wingdings 2" panose="05020102010507070707" pitchFamily="18" charset="2"/>
              <a:buNone/>
            </a:pPr>
            <a:endParaRPr lang="en-US" altLang="en-US" sz="4000">
              <a:latin typeface="Book Antiqua" panose="02040602050305030304" pitchFamily="18" charset="0"/>
            </a:endParaRPr>
          </a:p>
          <a:p>
            <a:pPr eaLnBrk="1" hangingPunct="1"/>
            <a:endParaRPr lang="en-US" altLang="en-US" sz="4000">
              <a:latin typeface="Book Antiqua" panose="02040602050305030304" pitchFamily="18" charset="0"/>
            </a:endParaRPr>
          </a:p>
          <a:p>
            <a:pPr algn="ctr" eaLnBrk="1" hangingPunct="1">
              <a:buFont typeface="Wingdings 2" panose="05020102010507070707" pitchFamily="18" charset="2"/>
              <a:buNone/>
            </a:pPr>
            <a:r>
              <a:rPr lang="en-US" altLang="en-US" sz="4000">
                <a:latin typeface="Book Antiqua" panose="02040602050305030304" pitchFamily="18" charset="0"/>
              </a:rPr>
              <a:t>with the least amount of duplication of assessment….</a:t>
            </a:r>
            <a:endParaRPr lang="en-NZ" altLang="en-US" sz="4000">
              <a:latin typeface="Book Antiqua" panose="0204060205030503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7B0E690-8220-4B8B-A585-FEDD1E6305A0}"/>
              </a:ext>
            </a:extLst>
          </p:cNvPr>
          <p:cNvSpPr>
            <a:spLocks noGrp="1"/>
          </p:cNvSpPr>
          <p:nvPr>
            <p:ph type="title" idx="4294967295"/>
          </p:nvPr>
        </p:nvSpPr>
        <p:spPr bwMode="auto">
          <a:xfrm>
            <a:off x="395288" y="836613"/>
            <a:ext cx="2098675" cy="1143000"/>
          </a:xfrm>
        </p:spPr>
        <p:txBody>
          <a:bodyPr wrap="square" lIns="91440" tIns="45720" rIns="91440" bIns="45720" numCol="1" anchorCtr="0" compatLnSpc="1">
            <a:prstTxWarp prst="textNoShape">
              <a:avLst/>
            </a:prstTxWarp>
            <a:normAutofit fontScale="90000"/>
          </a:bodyPr>
          <a:lstStyle/>
          <a:p>
            <a:pPr eaLnBrk="1" hangingPunct="1">
              <a:defRPr/>
            </a:pPr>
            <a:r>
              <a:rPr lang="en-NZ" sz="3700" dirty="0">
                <a:ln>
                  <a:noFill/>
                </a:ln>
                <a:solidFill>
                  <a:schemeClr val="tx1"/>
                </a:solidFill>
                <a:effectLst/>
                <a:latin typeface="Lucida Sans" pitchFamily="34" charset="0"/>
              </a:rPr>
              <a:t>Risk Tool</a:t>
            </a:r>
            <a:br>
              <a:rPr lang="en-NZ" sz="3700" dirty="0">
                <a:ln>
                  <a:noFill/>
                </a:ln>
                <a:solidFill>
                  <a:schemeClr val="tx1"/>
                </a:solidFill>
                <a:effectLst/>
                <a:latin typeface="Lucida Sans" pitchFamily="34" charset="0"/>
              </a:rPr>
            </a:br>
            <a:endParaRPr lang="en-GB" sz="3700" dirty="0">
              <a:ln>
                <a:noFill/>
              </a:ln>
              <a:solidFill>
                <a:schemeClr val="tx1"/>
              </a:solidFill>
              <a:effectLst/>
              <a:latin typeface="Lucida Sans" pitchFamily="34" charset="0"/>
            </a:endParaRPr>
          </a:p>
        </p:txBody>
      </p:sp>
      <p:pic>
        <p:nvPicPr>
          <p:cNvPr id="75779" name="Picture 6">
            <a:extLst>
              <a:ext uri="{FF2B5EF4-FFF2-40B4-BE49-F238E27FC236}">
                <a16:creationId xmlns:a16="http://schemas.microsoft.com/office/drawing/2014/main" id="{768F17DF-618E-4B84-925D-B0CA10751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24" t="10872" r="22826" b="11604"/>
          <a:stretch>
            <a:fillRect/>
          </a:stretch>
        </p:blipFill>
        <p:spPr bwMode="auto">
          <a:xfrm>
            <a:off x="2555875" y="115888"/>
            <a:ext cx="5741988"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7">
            <a:extLst>
              <a:ext uri="{FF2B5EF4-FFF2-40B4-BE49-F238E27FC236}">
                <a16:creationId xmlns:a16="http://schemas.microsoft.com/office/drawing/2014/main" id="{CACD0433-9513-4FF2-8F7D-CF64E12DCE37}"/>
              </a:ext>
            </a:extLst>
          </p:cNvPr>
          <p:cNvSpPr txBox="1">
            <a:spLocks noChangeArrowheads="1"/>
          </p:cNvSpPr>
          <p:nvPr/>
        </p:nvSpPr>
        <p:spPr bwMode="auto">
          <a:xfrm>
            <a:off x="250825" y="3141663"/>
            <a:ext cx="187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a:p>
        </p:txBody>
      </p:sp>
      <p:sp>
        <p:nvSpPr>
          <p:cNvPr id="75781" name="Text Box 8">
            <a:extLst>
              <a:ext uri="{FF2B5EF4-FFF2-40B4-BE49-F238E27FC236}">
                <a16:creationId xmlns:a16="http://schemas.microsoft.com/office/drawing/2014/main" id="{D41398CF-BDCB-4AD1-89D1-18DD21C5DA8F}"/>
              </a:ext>
            </a:extLst>
          </p:cNvPr>
          <p:cNvSpPr txBox="1">
            <a:spLocks noChangeArrowheads="1"/>
          </p:cNvSpPr>
          <p:nvPr/>
        </p:nvSpPr>
        <p:spPr bwMode="auto">
          <a:xfrm>
            <a:off x="250825" y="3284538"/>
            <a:ext cx="18732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NZ" altLang="en-US">
                <a:solidFill>
                  <a:srgbClr val="FF0000"/>
                </a:solidFill>
              </a:rPr>
              <a:t>Red – OT or PT</a:t>
            </a:r>
          </a:p>
          <a:p>
            <a:pPr eaLnBrk="1" hangingPunct="1">
              <a:spcBef>
                <a:spcPct val="50000"/>
              </a:spcBef>
            </a:pPr>
            <a:r>
              <a:rPr lang="en-NZ" altLang="en-US">
                <a:solidFill>
                  <a:srgbClr val="33CCFF"/>
                </a:solidFill>
              </a:rPr>
              <a:t>Blue - TA</a:t>
            </a:r>
            <a:endParaRPr lang="en-GB" altLang="en-US">
              <a:solidFill>
                <a:srgbClr val="33CC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B77CFDBC-03B5-419F-8FB5-BDDD4697BD61}"/>
              </a:ext>
            </a:extLst>
          </p:cNvPr>
          <p:cNvSpPr>
            <a:spLocks noGrp="1"/>
          </p:cNvSpPr>
          <p:nvPr>
            <p:ph type="title" idx="4294967295"/>
          </p:nvPr>
        </p:nvSpPr>
        <p:spPr bwMode="auto"/>
        <p:txBody>
          <a:bodyPr wrap="square" lIns="91440" tIns="45720" rIns="91440" bIns="45720" numCol="1" anchorCtr="0" compatLnSpc="1">
            <a:prstTxWarp prst="textNoShape">
              <a:avLst/>
            </a:prstTxWarp>
            <a:noAutofit/>
          </a:bodyPr>
          <a:lstStyle/>
          <a:p>
            <a:pPr eaLnBrk="1" hangingPunct="1">
              <a:defRPr/>
            </a:pPr>
            <a:r>
              <a:rPr lang="en-NZ" sz="4000" dirty="0">
                <a:ln>
                  <a:noFill/>
                </a:ln>
                <a:solidFill>
                  <a:schemeClr val="tx1"/>
                </a:solidFill>
                <a:effectLst/>
                <a:latin typeface="Lucida Sans" pitchFamily="34" charset="0"/>
              </a:rPr>
              <a:t>Roles and Responsibilities</a:t>
            </a:r>
            <a:br>
              <a:rPr lang="en-NZ" sz="4000" dirty="0">
                <a:ln>
                  <a:noFill/>
                </a:ln>
                <a:solidFill>
                  <a:schemeClr val="tx1"/>
                </a:solidFill>
                <a:effectLst/>
                <a:latin typeface="Lucida Sans" pitchFamily="34" charset="0"/>
              </a:rPr>
            </a:br>
            <a:endParaRPr lang="en-GB" sz="4000" dirty="0">
              <a:ln>
                <a:noFill/>
              </a:ln>
              <a:solidFill>
                <a:schemeClr val="tx1"/>
              </a:solidFill>
              <a:effectLst/>
              <a:latin typeface="Lucida Sans" pitchFamily="34" charset="0"/>
            </a:endParaRPr>
          </a:p>
        </p:txBody>
      </p:sp>
      <p:pic>
        <p:nvPicPr>
          <p:cNvPr id="76803" name="Picture 6">
            <a:extLst>
              <a:ext uri="{FF2B5EF4-FFF2-40B4-BE49-F238E27FC236}">
                <a16:creationId xmlns:a16="http://schemas.microsoft.com/office/drawing/2014/main" id="{CCD72F11-A4FA-42BB-BA8F-78E454E49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81" t="12354" r="26381" b="29329"/>
          <a:stretch>
            <a:fillRect/>
          </a:stretch>
        </p:blipFill>
        <p:spPr bwMode="auto">
          <a:xfrm>
            <a:off x="1187450" y="841375"/>
            <a:ext cx="6408738"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2E5E9354-817F-48D7-AE3C-7F78D37D9639}"/>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dirty="0">
                <a:ln>
                  <a:noFill/>
                </a:ln>
                <a:solidFill>
                  <a:schemeClr val="tx1"/>
                </a:solidFill>
                <a:effectLst/>
                <a:latin typeface="Lucida Sans" pitchFamily="34" charset="0"/>
              </a:rPr>
              <a:t>Communication</a:t>
            </a:r>
            <a:endParaRPr lang="en-GB" dirty="0">
              <a:ln>
                <a:noFill/>
              </a:ln>
              <a:solidFill>
                <a:schemeClr val="tx1"/>
              </a:solidFill>
              <a:effectLst/>
              <a:latin typeface="Lucida Sans" pitchFamily="34" charset="0"/>
            </a:endParaRPr>
          </a:p>
        </p:txBody>
      </p:sp>
      <p:sp>
        <p:nvSpPr>
          <p:cNvPr id="77827" name="Rectangle 3">
            <a:extLst>
              <a:ext uri="{FF2B5EF4-FFF2-40B4-BE49-F238E27FC236}">
                <a16:creationId xmlns:a16="http://schemas.microsoft.com/office/drawing/2014/main" id="{4732CB23-71B8-444D-ACF8-50C4CBBA7997}"/>
              </a:ext>
            </a:extLst>
          </p:cNvPr>
          <p:cNvSpPr>
            <a:spLocks noGrp="1"/>
          </p:cNvSpPr>
          <p:nvPr>
            <p:ph type="body" idx="4294967295"/>
          </p:nvPr>
        </p:nvSpPr>
        <p:spPr/>
        <p:txBody>
          <a:bodyPr/>
          <a:lstStyle/>
          <a:p>
            <a:pPr eaLnBrk="1" hangingPunct="1"/>
            <a:r>
              <a:rPr lang="en-NZ" altLang="en-US">
                <a:latin typeface="Book Antiqua" panose="02040602050305030304" pitchFamily="18" charset="0"/>
              </a:rPr>
              <a:t>TA accepts responsibility to communicate and liaise with supervisors re:</a:t>
            </a:r>
          </a:p>
          <a:p>
            <a:pPr lvl="1" eaLnBrk="1" hangingPunct="1"/>
            <a:r>
              <a:rPr lang="en-NZ" altLang="en-US">
                <a:latin typeface="Book Antiqua" panose="02040602050305030304" pitchFamily="18" charset="0"/>
              </a:rPr>
              <a:t>any change in client’s presentation</a:t>
            </a:r>
          </a:p>
          <a:p>
            <a:pPr lvl="1" eaLnBrk="1" hangingPunct="1"/>
            <a:r>
              <a:rPr lang="en-NZ" altLang="en-US">
                <a:latin typeface="Book Antiqua" panose="02040602050305030304" pitchFamily="18" charset="0"/>
              </a:rPr>
              <a:t>any concerns regarding client safety</a:t>
            </a:r>
          </a:p>
          <a:p>
            <a:pPr lvl="1" eaLnBrk="1" hangingPunct="1"/>
            <a:r>
              <a:rPr lang="en-NZ" altLang="en-US">
                <a:latin typeface="Book Antiqua" panose="02040602050305030304" pitchFamily="18" charset="0"/>
              </a:rPr>
              <a:t>identification of more complex needs requiring a clinical assessment</a:t>
            </a:r>
          </a:p>
          <a:p>
            <a:pPr lvl="1" eaLnBrk="1" hangingPunct="1"/>
            <a:r>
              <a:rPr lang="en-NZ" altLang="en-US">
                <a:latin typeface="Book Antiqua" panose="02040602050305030304" pitchFamily="18" charset="0"/>
              </a:rPr>
              <a:t>family concerns</a:t>
            </a:r>
          </a:p>
          <a:p>
            <a:pPr lvl="1" eaLnBrk="1" hangingPunct="1"/>
            <a:r>
              <a:rPr lang="en-NZ" altLang="en-US">
                <a:latin typeface="Book Antiqua" panose="02040602050305030304" pitchFamily="18" charset="0"/>
              </a:rPr>
              <a:t>the first allocation to TA for both OT and PT must be completed under live supervision</a:t>
            </a:r>
          </a:p>
          <a:p>
            <a:pPr lvl="1" eaLnBrk="1" hangingPunct="1"/>
            <a:endParaRPr lang="en-NZ" altLang="en-US">
              <a:latin typeface="Book Antiqua" panose="02040602050305030304" pitchFamily="18" charset="0"/>
            </a:endParaRPr>
          </a:p>
          <a:p>
            <a:pPr lvl="1" eaLnBrk="1" hangingPunct="1"/>
            <a:endParaRPr lang="en-GB" altLang="en-US">
              <a:latin typeface="Book Antiqua" panose="0204060205030503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631A29D-F391-4C3E-B37D-CCC9535255D3}"/>
              </a:ext>
            </a:extLst>
          </p:cNvPr>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NZ" sz="4000" dirty="0">
                <a:ln>
                  <a:noFill/>
                </a:ln>
                <a:solidFill>
                  <a:schemeClr val="tx1"/>
                </a:solidFill>
                <a:effectLst/>
                <a:latin typeface="Lucida Sans" pitchFamily="34" charset="0"/>
              </a:rPr>
              <a:t>Documentation and Discharge</a:t>
            </a:r>
            <a:endParaRPr lang="en-GB" sz="4000" dirty="0">
              <a:ln>
                <a:noFill/>
              </a:ln>
              <a:solidFill>
                <a:schemeClr val="tx1"/>
              </a:solidFill>
              <a:effectLst/>
              <a:latin typeface="Lucida Sans" pitchFamily="34" charset="0"/>
            </a:endParaRPr>
          </a:p>
        </p:txBody>
      </p:sp>
      <p:sp>
        <p:nvSpPr>
          <p:cNvPr id="78851" name="Rectangle 3">
            <a:extLst>
              <a:ext uri="{FF2B5EF4-FFF2-40B4-BE49-F238E27FC236}">
                <a16:creationId xmlns:a16="http://schemas.microsoft.com/office/drawing/2014/main" id="{2177B5D1-F416-45E7-82E9-F9DA12BE6521}"/>
              </a:ext>
            </a:extLst>
          </p:cNvPr>
          <p:cNvSpPr>
            <a:spLocks noGrp="1"/>
          </p:cNvSpPr>
          <p:nvPr>
            <p:ph type="body" idx="4294967295"/>
          </p:nvPr>
        </p:nvSpPr>
        <p:spPr/>
        <p:txBody>
          <a:bodyPr/>
          <a:lstStyle/>
          <a:p>
            <a:pPr eaLnBrk="1" hangingPunct="1"/>
            <a:r>
              <a:rPr lang="en-NZ" altLang="en-US">
                <a:latin typeface="Book Antiqua" panose="02040602050305030304" pitchFamily="18" charset="0"/>
              </a:rPr>
              <a:t>TA intervention documented in clinical notes</a:t>
            </a:r>
          </a:p>
          <a:p>
            <a:pPr eaLnBrk="1" hangingPunct="1"/>
            <a:r>
              <a:rPr lang="en-NZ" altLang="en-US">
                <a:latin typeface="Book Antiqua" panose="02040602050305030304" pitchFamily="18" charset="0"/>
              </a:rPr>
              <a:t>All MOH list applications completed by TA</a:t>
            </a:r>
          </a:p>
          <a:p>
            <a:pPr eaLnBrk="1" hangingPunct="1"/>
            <a:r>
              <a:rPr lang="en-NZ" altLang="en-US">
                <a:latin typeface="Book Antiqua" panose="02040602050305030304" pitchFamily="18" charset="0"/>
              </a:rPr>
              <a:t>Delivery and set up of equipment is managed by TA</a:t>
            </a:r>
          </a:p>
          <a:p>
            <a:pPr eaLnBrk="1" hangingPunct="1"/>
            <a:r>
              <a:rPr lang="en-NZ" altLang="en-US">
                <a:latin typeface="Book Antiqua" panose="02040602050305030304" pitchFamily="18" charset="0"/>
              </a:rPr>
              <a:t>At completion of intervention TA follows</a:t>
            </a:r>
          </a:p>
          <a:p>
            <a:pPr eaLnBrk="1" hangingPunct="1">
              <a:buFont typeface="Wingdings 2" panose="05020102010507070707" pitchFamily="18" charset="2"/>
              <a:buNone/>
            </a:pPr>
            <a:r>
              <a:rPr lang="en-NZ" altLang="en-US">
                <a:latin typeface="Book Antiqua" panose="02040602050305030304" pitchFamily="18" charset="0"/>
              </a:rPr>
              <a:t>	discharge process</a:t>
            </a:r>
            <a:endParaRPr lang="en-GB" altLang="en-US">
              <a:latin typeface="Book Antiqua" panose="0204060205030503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DF0B05A4-F0C2-4690-AD55-A9340559392E}"/>
              </a:ext>
            </a:extLst>
          </p:cNvPr>
          <p:cNvSpPr>
            <a:spLocks noGrp="1"/>
          </p:cNvSpPr>
          <p:nvPr>
            <p:ph type="title" idx="4294967295"/>
          </p:nvPr>
        </p:nvSpPr>
        <p:spPr bwMode="auto">
          <a:xfrm>
            <a:off x="457200" y="274638"/>
            <a:ext cx="2601913" cy="1143000"/>
          </a:xfrm>
        </p:spPr>
        <p:txBody>
          <a:bodyPr wrap="square" lIns="91440" tIns="45720" rIns="91440" bIns="45720" numCol="1" anchorCtr="0" compatLnSpc="1">
            <a:prstTxWarp prst="textNoShape">
              <a:avLst/>
            </a:prstTxWarp>
          </a:bodyPr>
          <a:lstStyle/>
          <a:p>
            <a:pPr eaLnBrk="1" hangingPunct="1">
              <a:defRPr/>
            </a:pPr>
            <a:br>
              <a:rPr lang="en-NZ" sz="2000" dirty="0">
                <a:ln>
                  <a:noFill/>
                </a:ln>
                <a:solidFill>
                  <a:schemeClr val="accent1"/>
                </a:solidFill>
                <a:effectLst/>
                <a:latin typeface="Lucida Sans" pitchFamily="34" charset="0"/>
              </a:rPr>
            </a:br>
            <a:r>
              <a:rPr lang="en-NZ" sz="2400" dirty="0">
                <a:ln>
                  <a:noFill/>
                </a:ln>
                <a:solidFill>
                  <a:schemeClr val="tx1"/>
                </a:solidFill>
                <a:effectLst/>
                <a:latin typeface="Lucida Sans" pitchFamily="34" charset="0"/>
              </a:rPr>
              <a:t>Discharge Letter</a:t>
            </a:r>
            <a:endParaRPr lang="en-GB" sz="2400" dirty="0">
              <a:ln>
                <a:noFill/>
              </a:ln>
              <a:solidFill>
                <a:schemeClr val="tx1"/>
              </a:solidFill>
              <a:effectLst/>
              <a:latin typeface="Lucida Sans" pitchFamily="34" charset="0"/>
            </a:endParaRPr>
          </a:p>
        </p:txBody>
      </p:sp>
      <p:pic>
        <p:nvPicPr>
          <p:cNvPr id="79875" name="Picture 5">
            <a:extLst>
              <a:ext uri="{FF2B5EF4-FFF2-40B4-BE49-F238E27FC236}">
                <a16:creationId xmlns:a16="http://schemas.microsoft.com/office/drawing/2014/main" id="{5AC793BC-4E5F-4D37-9FA5-BE3E98023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92" r="55313" b="13086"/>
          <a:stretch>
            <a:fillRect/>
          </a:stretch>
        </p:blipFill>
        <p:spPr bwMode="auto">
          <a:xfrm>
            <a:off x="3203575" y="46038"/>
            <a:ext cx="5256213"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531D-60B2-417D-A733-AB706EEE8062}"/>
              </a:ext>
            </a:extLst>
          </p:cNvPr>
          <p:cNvSpPr>
            <a:spLocks noGrp="1"/>
          </p:cNvSpPr>
          <p:nvPr>
            <p:ph type="title" idx="4294967295"/>
          </p:nvPr>
        </p:nvSpPr>
        <p:spPr/>
        <p:txBody>
          <a:bodyPr/>
          <a:lstStyle/>
          <a:p>
            <a:pPr eaLnBrk="1" fontAlgn="auto" hangingPunct="1">
              <a:spcAft>
                <a:spcPts val="0"/>
              </a:spcAft>
              <a:defRPr/>
            </a:pPr>
            <a:r>
              <a:rPr lang="en-US" dirty="0">
                <a:solidFill>
                  <a:schemeClr val="tx1"/>
                </a:solidFill>
                <a:latin typeface="+mj-lt"/>
              </a:rPr>
              <a:t>Learning Objectives</a:t>
            </a:r>
            <a:endParaRPr lang="en-NZ" dirty="0">
              <a:solidFill>
                <a:schemeClr val="tx1"/>
              </a:solidFill>
              <a:latin typeface="+mj-lt"/>
            </a:endParaRPr>
          </a:p>
        </p:txBody>
      </p:sp>
      <p:sp>
        <p:nvSpPr>
          <p:cNvPr id="3" name="Content Placeholder 2">
            <a:extLst>
              <a:ext uri="{FF2B5EF4-FFF2-40B4-BE49-F238E27FC236}">
                <a16:creationId xmlns:a16="http://schemas.microsoft.com/office/drawing/2014/main" id="{5D7AD12C-A715-4442-87B5-F54DAA0507D8}"/>
              </a:ext>
            </a:extLst>
          </p:cNvPr>
          <p:cNvSpPr>
            <a:spLocks noGrp="1"/>
          </p:cNvSpPr>
          <p:nvPr>
            <p:ph idx="4294967295"/>
          </p:nvPr>
        </p:nvSpPr>
        <p:spPr/>
        <p:txBody>
          <a:bodyPr/>
          <a:lstStyle/>
          <a:p>
            <a:pPr eaLnBrk="1" hangingPunct="1"/>
            <a:r>
              <a:rPr lang="en-US" altLang="en-US">
                <a:latin typeface="Book Antiqua" panose="02040602050305030304" pitchFamily="18" charset="0"/>
              </a:rPr>
              <a:t>Understand the background to the MOH  Equipment  and Modifications Improvement Programme and Service Accreditation </a:t>
            </a:r>
          </a:p>
          <a:p>
            <a:pPr eaLnBrk="1" hangingPunct="1"/>
            <a:r>
              <a:rPr lang="en-US" altLang="en-US">
                <a:latin typeface="Book Antiqua" panose="02040602050305030304" pitchFamily="18" charset="0"/>
              </a:rPr>
              <a:t>Gain an understanding of equipment support services and the roles and responsibilities of Service Accreditation</a:t>
            </a:r>
          </a:p>
          <a:p>
            <a:pPr eaLnBrk="1" hangingPunct="1"/>
            <a:r>
              <a:rPr lang="en-US" altLang="en-US">
                <a:latin typeface="Book Antiqua" panose="02040602050305030304" pitchFamily="18" charset="0"/>
              </a:rPr>
              <a:t>To leave today with a practical understanding of how Service Accreditation can impact positively on the clients you work with</a:t>
            </a:r>
          </a:p>
          <a:p>
            <a:pPr eaLnBrk="1" hangingPunct="1">
              <a:buFont typeface="Wingdings 2" panose="05020102010507070707" pitchFamily="18" charset="2"/>
              <a:buNone/>
            </a:pPr>
            <a:endParaRPr lang="en-US" altLang="en-US">
              <a:latin typeface="Book Antiqua" panose="02040602050305030304" pitchFamily="18" charset="0"/>
            </a:endParaRPr>
          </a:p>
          <a:p>
            <a:pPr eaLnBrk="1" hangingPunct="1"/>
            <a:endParaRPr lang="en-US" altLang="en-US">
              <a:latin typeface="Book Antiqua" panose="02040602050305030304" pitchFamily="18" charset="0"/>
            </a:endParaRPr>
          </a:p>
          <a:p>
            <a:pPr eaLnBrk="1" hangingPunct="1"/>
            <a:endParaRPr lang="en-NZ" altLang="en-US">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213E647-A725-45ED-BC85-4B43AEDE9C2A}"/>
              </a:ext>
            </a:extLst>
          </p:cNvPr>
          <p:cNvSpPr>
            <a:spLocks noGrp="1"/>
          </p:cNvSpPr>
          <p:nvPr>
            <p:ph type="title" idx="4294967295"/>
          </p:nvPr>
        </p:nvSpPr>
        <p:spPr bwMode="auto">
          <a:xfrm>
            <a:off x="457200" y="274638"/>
            <a:ext cx="8229600" cy="1498600"/>
          </a:xfrm>
        </p:spPr>
        <p:txBody>
          <a:bodyPr wrap="square" lIns="91440" tIns="45720" rIns="91440" bIns="45720" numCol="1" anchorCtr="0" compatLnSpc="1">
            <a:prstTxWarp prst="textNoShape">
              <a:avLst/>
            </a:prstTxWarp>
          </a:bodyPr>
          <a:lstStyle/>
          <a:p>
            <a:pPr eaLnBrk="1" hangingPunct="1">
              <a:defRPr/>
            </a:pPr>
            <a:r>
              <a:rPr lang="en-NZ" sz="4800" dirty="0">
                <a:ln>
                  <a:noFill/>
                </a:ln>
                <a:solidFill>
                  <a:schemeClr val="tx1"/>
                </a:solidFill>
                <a:effectLst/>
                <a:latin typeface="Lucida Sans" pitchFamily="34" charset="0"/>
              </a:rPr>
              <a:t>Training Process</a:t>
            </a:r>
            <a:endParaRPr lang="en-GB" sz="4800" dirty="0">
              <a:ln>
                <a:noFill/>
              </a:ln>
              <a:solidFill>
                <a:schemeClr val="tx1"/>
              </a:solidFill>
              <a:effectLst/>
              <a:latin typeface="Lucida Sans" pitchFamily="34" charset="0"/>
            </a:endParaRPr>
          </a:p>
        </p:txBody>
      </p:sp>
      <p:sp>
        <p:nvSpPr>
          <p:cNvPr id="13315" name="Content Placeholder 2">
            <a:extLst>
              <a:ext uri="{FF2B5EF4-FFF2-40B4-BE49-F238E27FC236}">
                <a16:creationId xmlns:a16="http://schemas.microsoft.com/office/drawing/2014/main" id="{6929EBDC-7E6A-4ABA-B372-47429CA85E8F}"/>
              </a:ext>
            </a:extLst>
          </p:cNvPr>
          <p:cNvSpPr>
            <a:spLocks noGrp="1"/>
          </p:cNvSpPr>
          <p:nvPr>
            <p:ph type="body" idx="4294967295"/>
          </p:nvPr>
        </p:nvSpPr>
        <p:spPr/>
        <p:txBody>
          <a:bodyPr/>
          <a:lstStyle/>
          <a:p>
            <a:pPr eaLnBrk="1" hangingPunct="1"/>
            <a:endParaRPr lang="en-US" altLang="en-US">
              <a:latin typeface="Book Antiqua" panose="02040602050305030304" pitchFamily="18" charset="0"/>
            </a:endParaRPr>
          </a:p>
          <a:p>
            <a:pPr eaLnBrk="1" hangingPunct="1"/>
            <a:r>
              <a:rPr lang="en-US" altLang="en-US">
                <a:latin typeface="Book Antiqua" panose="02040602050305030304" pitchFamily="18" charset="0"/>
              </a:rPr>
              <a:t>Session 1 – clinical component : 90 mins</a:t>
            </a:r>
          </a:p>
          <a:p>
            <a:pPr eaLnBrk="1" hangingPunct="1"/>
            <a:endParaRPr lang="en-US" altLang="en-US">
              <a:latin typeface="Book Antiqua" panose="02040602050305030304" pitchFamily="18" charset="0"/>
            </a:endParaRPr>
          </a:p>
          <a:p>
            <a:pPr eaLnBrk="1" hangingPunct="1"/>
            <a:r>
              <a:rPr lang="en-US" altLang="en-US">
                <a:latin typeface="Book Antiqua" panose="02040602050305030304" pitchFamily="18" charset="0"/>
              </a:rPr>
              <a:t>Session 2- administrative component:  60 mins</a:t>
            </a:r>
          </a:p>
          <a:p>
            <a:pPr eaLnBrk="1" hangingPunct="1"/>
            <a:endParaRPr lang="en-US" altLang="en-US">
              <a:latin typeface="Book Antiqua" panose="02040602050305030304" pitchFamily="18" charset="0"/>
            </a:endParaRPr>
          </a:p>
          <a:p>
            <a:pPr eaLnBrk="1" hangingPunct="1"/>
            <a:r>
              <a:rPr lang="en-US" altLang="en-US">
                <a:latin typeface="Book Antiqua" panose="02040602050305030304" pitchFamily="18" charset="0"/>
              </a:rPr>
              <a:t>Face to face support from your designated Occupational Therapy or Physiotherapy Supervisor – discuss a minimum of 2 applications with your supervisor.</a:t>
            </a:r>
          </a:p>
          <a:p>
            <a:pPr eaLnBrk="1" hangingPunct="1">
              <a:buFont typeface="Wingdings 2" panose="05020102010507070707" pitchFamily="18" charset="2"/>
              <a:buNone/>
            </a:pPr>
            <a:endParaRPr lang="en-US" altLang="en-US">
              <a:latin typeface="Book Antiqua" panose="02040602050305030304" pitchFamily="18" charset="0"/>
            </a:endParaRPr>
          </a:p>
          <a:p>
            <a:pPr eaLnBrk="1" hangingPunct="1">
              <a:lnSpc>
                <a:spcPct val="90000"/>
              </a:lnSpc>
              <a:buFont typeface="Wingdings 2" panose="05020102010507070707" pitchFamily="18" charset="2"/>
              <a:buNone/>
            </a:pPr>
            <a:endParaRPr lang="en-NZ" altLang="en-US" sz="2600">
              <a:latin typeface="Book Antiqua" panose="0204060205030503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79F62FB35AD542A5D3F372FC4ABE83" ma:contentTypeVersion="9" ma:contentTypeDescription="Create a new document." ma:contentTypeScope="" ma:versionID="b75502d3942571c2dd13165007f1b1a6">
  <xsd:schema xmlns:xsd="http://www.w3.org/2001/XMLSchema" xmlns:xs="http://www.w3.org/2001/XMLSchema" xmlns:p="http://schemas.microsoft.com/office/2006/metadata/properties" xmlns:ns2="ede84268-cce4-49ef-97ee-ebd7f619e66b" xmlns:ns3="c06916e2-d229-4b9d-a9d0-5c7aa50d5292" targetNamespace="http://schemas.microsoft.com/office/2006/metadata/properties" ma:root="true" ma:fieldsID="df5197b3c247671fd1dcea6bb22bdb4f" ns2:_="" ns3:_="">
    <xsd:import namespace="ede84268-cce4-49ef-97ee-ebd7f619e66b"/>
    <xsd:import namespace="c06916e2-d229-4b9d-a9d0-5c7aa50d52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84268-cce4-49ef-97ee-ebd7f619e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6916e2-d229-4b9d-a9d0-5c7aa50d529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A31455-FE5F-4076-B06E-BA6A55ECADFF}">
  <ds:schemaRefs>
    <ds:schemaRef ds:uri="http://schemas.microsoft.com/sharepoint/v3/contenttype/forms"/>
  </ds:schemaRefs>
</ds:datastoreItem>
</file>

<file path=customXml/itemProps2.xml><?xml version="1.0" encoding="utf-8"?>
<ds:datastoreItem xmlns:ds="http://schemas.openxmlformats.org/officeDocument/2006/customXml" ds:itemID="{B7240C84-7E06-4EF6-A363-E67BFE204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e84268-cce4-49ef-97ee-ebd7f619e66b"/>
    <ds:schemaRef ds:uri="c06916e2-d229-4b9d-a9d0-5c7aa50d52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04E2D6-EC06-444E-9B3E-CB73F1D9E685}">
  <ds:schemaRefs>
    <ds:schemaRef ds:uri="http://schemas.microsoft.com/office/2006/documentManagement/types"/>
    <ds:schemaRef ds:uri="http://schemas.openxmlformats.org/package/2006/metadata/core-properties"/>
    <ds:schemaRef ds:uri="http://www.w3.org/XML/1998/namespace"/>
    <ds:schemaRef ds:uri="ede84268-cce4-49ef-97ee-ebd7f619e66b"/>
    <ds:schemaRef ds:uri="http://purl.org/dc/terms/"/>
    <ds:schemaRef ds:uri="http://schemas.microsoft.com/office/2006/metadata/properties"/>
    <ds:schemaRef ds:uri="http://purl.org/dc/elements/1.1/"/>
    <ds:schemaRef ds:uri="http://purl.org/dc/dcmitype/"/>
    <ds:schemaRef ds:uri="http://schemas.microsoft.com/office/infopath/2007/PartnerControls"/>
    <ds:schemaRef ds:uri="c06916e2-d229-4b9d-a9d0-5c7aa50d5292"/>
  </ds:schemaRefs>
</ds:datastoreItem>
</file>

<file path=docProps/app.xml><?xml version="1.0" encoding="utf-8"?>
<Properties xmlns="http://schemas.openxmlformats.org/officeDocument/2006/extended-properties" xmlns:vt="http://schemas.openxmlformats.org/officeDocument/2006/docPropsVTypes">
  <Template/>
  <TotalTime>4715</TotalTime>
  <Words>3626</Words>
  <Application>Microsoft Office PowerPoint</Application>
  <PresentationFormat>On-screen Show (4:3)</PresentationFormat>
  <Paragraphs>488</Paragraphs>
  <Slides>74</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Wingdings 2</vt:lpstr>
      <vt:lpstr>Wingdings</vt:lpstr>
      <vt:lpstr>Wingdings 3</vt:lpstr>
      <vt:lpstr>Calibri</vt:lpstr>
      <vt:lpstr>Book Antiqua</vt:lpstr>
      <vt:lpstr>1_Apex</vt:lpstr>
      <vt:lpstr> A GUIDE TO SERVICE ACCREDITATION ASSESSOR TRAINING</vt:lpstr>
      <vt:lpstr>Planning Service Accreditation Implementation</vt:lpstr>
      <vt:lpstr>DHB Service Accreditation Pilot Training Package</vt:lpstr>
      <vt:lpstr>Summary of Format</vt:lpstr>
      <vt:lpstr>Example of Training Session 1 All examples of training were designed for trainees working in a DHB Community Setting</vt:lpstr>
      <vt:lpstr>Service Accreditation  Assessor Training</vt:lpstr>
      <vt:lpstr>Improve the client journey</vt:lpstr>
      <vt:lpstr>Learning Objectives</vt:lpstr>
      <vt:lpstr>Training Process</vt:lpstr>
      <vt:lpstr>Session 1</vt:lpstr>
      <vt:lpstr>PowerPoint Presentation</vt:lpstr>
      <vt:lpstr>Current Practice</vt:lpstr>
      <vt:lpstr>What will be different </vt:lpstr>
      <vt:lpstr>MoH Equipment &amp; Modification Services (EMS) </vt:lpstr>
      <vt:lpstr>Order Equipment from  EMS Providers</vt:lpstr>
      <vt:lpstr>How do disabled people get equipment?</vt:lpstr>
      <vt:lpstr>Application Process</vt:lpstr>
      <vt:lpstr>PowerPoint Presentation</vt:lpstr>
      <vt:lpstr>MoH Eligibility Criteria</vt:lpstr>
      <vt:lpstr>PowerPoint Presentation</vt:lpstr>
      <vt:lpstr>Roles and Responsibilities Assessors will:</vt:lpstr>
      <vt:lpstr>               Process for Equipment</vt:lpstr>
      <vt:lpstr>MoH Service Accreditation List</vt:lpstr>
      <vt:lpstr>Example - ADHB Service Accreditation List</vt:lpstr>
      <vt:lpstr>PowerPoint Presentation</vt:lpstr>
      <vt:lpstr>Case examples and questions</vt:lpstr>
      <vt:lpstr>Case examples to Support  Service Accreditation</vt:lpstr>
      <vt:lpstr>Case 1</vt:lpstr>
      <vt:lpstr>Case 2</vt:lpstr>
      <vt:lpstr>Case 3</vt:lpstr>
      <vt:lpstr>Case 4</vt:lpstr>
      <vt:lpstr>Ethical dilemmas</vt:lpstr>
      <vt:lpstr>Specialised Assessor Training  QUIZ</vt:lpstr>
      <vt:lpstr>Eligibility criteria for equipment to meet long-term needs</vt:lpstr>
      <vt:lpstr>Equipment list</vt:lpstr>
      <vt:lpstr>Bath Boards</vt:lpstr>
      <vt:lpstr>Shower Stools and Chairs</vt:lpstr>
      <vt:lpstr>Toilet Seats and Frames</vt:lpstr>
      <vt:lpstr>Chair Raisers  Your client needs his chair raised. What equipment would you use in case of a:</vt:lpstr>
      <vt:lpstr>Raised Seat Height</vt:lpstr>
      <vt:lpstr> Case 1  You are the first one of the team to see this patient. Following your assessment you advise that he would benefit from a hospital bed with pressure relief mattress, cotsides and a commode chair.</vt:lpstr>
      <vt:lpstr> Case 2   Your patient had a stroke 3 weeks ago and struggles to walk indoors and get off the toilet.</vt:lpstr>
      <vt:lpstr>  Case 3    Your patient has a shub and finds it difficult to get in for his shower.</vt:lpstr>
      <vt:lpstr>    Case 4   Your patient is slightly unbalanced when standing in the shower box. She already has 2 rails and there is not enough space to sit down in the shower. She is afraid of slipping and falling even though she has a carer coming in to help her.</vt:lpstr>
      <vt:lpstr>  Case 5   Your patient is a 76 year old lady with osteoarthritis. She lives alone and has some difficulty to get out off bed, which is already a bit high for her. When you see her getting off the bed you notice that she struggles with sit to stand. The family insists she gets a hospital bed. Your patient also mentions she has sore skin on her shoulders and hips at the end of the night. She didn’t see any discoloration when she looked for it.</vt:lpstr>
      <vt:lpstr>  Case 6  Your patient is a 79 year old man, who is limited in mobility due to gout and longstanding leg ulcers. He lives with his son in a small overcrowded house. He needs to use the toilet often. He struggles to get of the low toilet. The family doesn’t want the toilet to be raised because of the young children in the house. Your patient is not able to stand in the shower, which turns out to be a large shower box.</vt:lpstr>
      <vt:lpstr>Over Bed Poles</vt:lpstr>
      <vt:lpstr>Your patient needs an extra long hospital bed with bed pole. Fill in the application form so support staff can send the application to Accessable or Enable New Zealand.</vt:lpstr>
      <vt:lpstr>PowerPoint Presentation</vt:lpstr>
      <vt:lpstr>Example of Training  Session2</vt:lpstr>
      <vt:lpstr>Service Accreditation Training</vt:lpstr>
      <vt:lpstr>Learning Objectives</vt:lpstr>
      <vt:lpstr>MoH List Equipment Form</vt:lpstr>
      <vt:lpstr>PowerPoint Presentation</vt:lpstr>
      <vt:lpstr>PowerPoint Presentation</vt:lpstr>
      <vt:lpstr>Equipment Information Form</vt:lpstr>
      <vt:lpstr>PowerPoint Presentation</vt:lpstr>
      <vt:lpstr>PowerPoint Presentation</vt:lpstr>
      <vt:lpstr>Care and Use of Equipment Form</vt:lpstr>
      <vt:lpstr>PowerPoint Presentation</vt:lpstr>
      <vt:lpstr>PowerPoint Presentation</vt:lpstr>
      <vt:lpstr>Notification of Approval</vt:lpstr>
      <vt:lpstr>Example of Training  Session3   Therapy Assistants</vt:lpstr>
      <vt:lpstr>Service Accreditation Training</vt:lpstr>
      <vt:lpstr>Learning Outcomes</vt:lpstr>
      <vt:lpstr>PowerPoint Presentation</vt:lpstr>
      <vt:lpstr>PowerPoint Presentation</vt:lpstr>
      <vt:lpstr>PowerPoint Presentation</vt:lpstr>
      <vt:lpstr>PowerPoint Presentation</vt:lpstr>
      <vt:lpstr>Risk Tool </vt:lpstr>
      <vt:lpstr>Roles and Responsibilities </vt:lpstr>
      <vt:lpstr>Communication</vt:lpstr>
      <vt:lpstr>Documentation and Discharge</vt:lpstr>
      <vt:lpstr> Discharge 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Accredited Equipment Assessor (AEA) Training</dc:title>
  <dc:creator>Christine</dc:creator>
  <cp:lastModifiedBy>Jessica Goggin</cp:lastModifiedBy>
  <cp:revision>304</cp:revision>
  <dcterms:created xsi:type="dcterms:W3CDTF">2009-04-23T20:58:26Z</dcterms:created>
  <dcterms:modified xsi:type="dcterms:W3CDTF">2021-06-30T20:26:19Z</dcterms:modified>
</cp:coreProperties>
</file>